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87266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0"/>
    <p:restoredTop sz="94674"/>
  </p:normalViewPr>
  <p:slideViewPr>
    <p:cSldViewPr snapToGrid="0" snapToObjects="1">
      <p:cViewPr varScale="1">
        <p:scale>
          <a:sx n="108" d="100"/>
          <a:sy n="108" d="100"/>
        </p:scale>
        <p:origin x="112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601A15-904C-6A44-980C-F3594E12CFBC}" type="datetimeFigureOut">
              <a:rPr lang="pl-PL" smtClean="0"/>
              <a:pPr/>
              <a:t>20.10.2020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5DD983-8D1A-194C-917F-D1778BAD9E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595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E90E38-03FA-AE41-A97B-D76ED2F13C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226B74B-338B-3A40-9223-4DFB3ECD7E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252C902-6127-444F-9048-1728DC819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663B-3957-764E-BFC2-35A953454C57}" type="datetimeFigureOut">
              <a:rPr lang="pl-PL" smtClean="0"/>
              <a:pPr/>
              <a:t>20.10.2020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04A91E2-BEA1-D64A-B963-786D0AAE3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2FBF13A-3572-A342-9E12-4A50DB83B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075E9-C0B4-2F40-AD3C-E2746CB68D5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231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8F3A90-EA3C-944F-A251-427B9571C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8D65752-DC0F-0C4D-816E-DF55A44D7E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968AEB5-1F45-3948-873E-A62C54AAF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663B-3957-764E-BFC2-35A953454C57}" type="datetimeFigureOut">
              <a:rPr lang="pl-PL" smtClean="0"/>
              <a:pPr/>
              <a:t>20.10.2020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446472E-6C5E-294D-A1EA-8939A6B65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B63B575-36FB-724B-B646-728A22605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075E9-C0B4-2F40-AD3C-E2746CB68D5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3969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6E69922-F79A-E643-978A-B1AFAAAC0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92ADF4C-6FE4-8942-89EF-C668DF1B4E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A0B41AB-D9FD-744A-849A-BE5B011D2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663B-3957-764E-BFC2-35A953454C57}" type="datetimeFigureOut">
              <a:rPr lang="pl-PL" smtClean="0"/>
              <a:pPr/>
              <a:t>20.10.2020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678BE97-AB2E-8C40-B262-1080A40AB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FEDA140-4993-E348-A873-1A4DCB4C1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075E9-C0B4-2F40-AD3C-E2746CB68D5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3443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EC139A-7601-E847-AD27-5D3B7B2D2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EA3659-A344-C849-B592-F13BA634F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384E1AB-CDB2-1E47-BA0A-2274C3E8A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663B-3957-764E-BFC2-35A953454C57}" type="datetimeFigureOut">
              <a:rPr lang="pl-PL" smtClean="0"/>
              <a:pPr/>
              <a:t>20.10.2020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097BFD8-3D57-4843-B6CB-4914BA30C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BEC8C4E-D8DC-B64A-A7FA-CEB7D6FDA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075E9-C0B4-2F40-AD3C-E2746CB68D5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5068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D2E6F9-FD60-7946-9E15-67056B5A9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2CA7E73-6035-334B-80A9-C41F05F68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658F343-0057-CD49-B523-8D5389F4E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663B-3957-764E-BFC2-35A953454C57}" type="datetimeFigureOut">
              <a:rPr lang="pl-PL" smtClean="0"/>
              <a:pPr/>
              <a:t>20.10.2020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96C3905-7ED7-A446-A8C7-EA1778187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398B91E-539E-504D-A7F0-ED9E15613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075E9-C0B4-2F40-AD3C-E2746CB68D5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6714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627331-E408-6544-B928-491EAC468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1CF4F1-6383-B04C-8041-F9B1E6E194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9F0CDA2-F6F7-B04D-A69D-49F11D3A21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1D736CD-8542-D448-9F74-1565578BF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663B-3957-764E-BFC2-35A953454C57}" type="datetimeFigureOut">
              <a:rPr lang="pl-PL" smtClean="0"/>
              <a:pPr/>
              <a:t>20.10.2020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6E2AFAA-9CBB-474F-BD14-D27D9EF9F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74391FC-22DD-794C-B9F3-DDB024B2E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075E9-C0B4-2F40-AD3C-E2746CB68D5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3144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49F36E-F7E1-7240-A91A-E54D9FCA7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3B2DAE8-6A89-F145-B448-81BBF8628C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CCD7877-3937-0F47-AD26-2C8BFB18D3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D2F42CE-9B32-CF40-A12D-8DC4228F5C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0B84CE12-A089-AC4F-B439-E5B241FCE3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67BEBD80-DA04-9541-861F-0573F3CFC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663B-3957-764E-BFC2-35A953454C57}" type="datetimeFigureOut">
              <a:rPr lang="pl-PL" smtClean="0"/>
              <a:pPr/>
              <a:t>20.10.2020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ED13B982-D4A4-084C-8BFA-BEF0B365F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FFEBC78F-4B74-8B46-B6FC-3078A3272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075E9-C0B4-2F40-AD3C-E2746CB68D5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3719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7F2745-EAD7-B740-876B-000202D06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E1631AA7-AB36-9C4A-B7E7-6BEB5E4AC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663B-3957-764E-BFC2-35A953454C57}" type="datetimeFigureOut">
              <a:rPr lang="pl-PL" smtClean="0"/>
              <a:pPr/>
              <a:t>20.10.2020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5CAD6184-8948-7E4F-8680-B023427B1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3FAEBE8-8DF0-BB4B-8360-C67F62BCA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075E9-C0B4-2F40-AD3C-E2746CB68D5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1390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8E6D236E-41A0-1743-ACBC-BF8AADDCB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663B-3957-764E-BFC2-35A953454C57}" type="datetimeFigureOut">
              <a:rPr lang="pl-PL" smtClean="0"/>
              <a:pPr/>
              <a:t>20.10.2020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00DC6E6A-2410-2C4D-A2D1-70A68E736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C782C47-1961-1F4D-B1B0-62D4266B9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075E9-C0B4-2F40-AD3C-E2746CB68D5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9642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88902B5-D8BD-9046-AD04-980AB655C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4A4618-2170-3D4A-807F-7D74C4E8F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5AC615F-B52F-8C4D-A4A2-825CB46DBD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DAF56C4-F76D-5B45-8790-5293E6278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663B-3957-764E-BFC2-35A953454C57}" type="datetimeFigureOut">
              <a:rPr lang="pl-PL" smtClean="0"/>
              <a:pPr/>
              <a:t>20.10.2020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943DC7E-6E0C-0140-A13A-DA298F3FE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BD269D2-23C2-4C47-8EAE-ED8C0A051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075E9-C0B4-2F40-AD3C-E2746CB68D5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0322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3FED09-248A-DF41-A78F-52E883036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C5B3B976-F087-2E41-95F0-D06461D6A4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ADDF4D5-1612-A744-B818-59AF320B4A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3B03BA1-33DF-C543-AF96-948037728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663B-3957-764E-BFC2-35A953454C57}" type="datetimeFigureOut">
              <a:rPr lang="pl-PL" smtClean="0"/>
              <a:pPr/>
              <a:t>20.10.2020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DE377E4-3F0A-3549-B5AA-1EC4AF27F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0CA7ECA-A5FA-3541-8791-78B0391EE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075E9-C0B4-2F40-AD3C-E2746CB68D5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2457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859754D3-02B6-8847-8D9D-B586EF78B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E5327DE-5886-E244-A828-4162F53F43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249AD93-02BC-3345-8A38-5896C5369B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8663B-3957-764E-BFC2-35A953454C57}" type="datetimeFigureOut">
              <a:rPr lang="pl-PL" smtClean="0"/>
              <a:pPr/>
              <a:t>20.10.2020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B8C4440-EB86-844B-A010-68DA461F6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ED5506C-D14F-7B4E-99FA-AA4734EC05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075E9-C0B4-2F40-AD3C-E2746CB68D5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347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covid@umb.edu.p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5B94ADC-B047-4F4A-9C7D-6D4C02092D3B}"/>
              </a:ext>
            </a:extLst>
          </p:cNvPr>
          <p:cNvSpPr txBox="1"/>
          <p:nvPr/>
        </p:nvSpPr>
        <p:spPr>
          <a:xfrm>
            <a:off x="10840395" y="391772"/>
            <a:ext cx="1226260" cy="1569660"/>
          </a:xfrm>
          <a:prstGeom prst="rect">
            <a:avLst/>
          </a:prstGeom>
          <a:solidFill>
            <a:srgbClr val="FF0000">
              <a:alpha val="23922"/>
            </a:srgb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l-PL" sz="1600" b="1"/>
              <a:t># Student/</a:t>
            </a:r>
          </a:p>
          <a:p>
            <a:pPr algn="ctr"/>
            <a:r>
              <a:rPr lang="pl-PL" sz="1600" b="1"/>
              <a:t>Employee when receives a positive result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BDF27DC2-8A77-024C-8109-E422C6B9FF79}"/>
              </a:ext>
            </a:extLst>
          </p:cNvPr>
          <p:cNvSpPr txBox="1"/>
          <p:nvPr/>
        </p:nvSpPr>
        <p:spPr>
          <a:xfrm>
            <a:off x="17101" y="70738"/>
            <a:ext cx="2328290" cy="2554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lang="pl-PL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l-PL" sz="1600" b="1" dirty="0">
                <a:cs typeface="Times New Roman" panose="02020603050405020304" pitchFamily="18" charset="0"/>
              </a:rPr>
              <a:t># Student/</a:t>
            </a:r>
            <a:r>
              <a:rPr lang="pl-PL" sz="1600" b="1" dirty="0" err="1">
                <a:cs typeface="Times New Roman" panose="02020603050405020304" pitchFamily="18" charset="0"/>
              </a:rPr>
              <a:t>Employee</a:t>
            </a:r>
            <a:endParaRPr lang="pl-PL" sz="1600" b="1" dirty="0">
              <a:cs typeface="Times New Roman" panose="02020603050405020304" pitchFamily="18" charset="0"/>
            </a:endParaRPr>
          </a:p>
          <a:p>
            <a:pPr algn="ctr"/>
            <a:r>
              <a:rPr lang="pl-PL" sz="1600" dirty="0">
                <a:cs typeface="Times New Roman" panose="02020603050405020304" pitchFamily="18" charset="0"/>
              </a:rPr>
              <a:t>with </a:t>
            </a:r>
            <a:r>
              <a:rPr lang="pl-PL" sz="1600" dirty="0" err="1">
                <a:cs typeface="Times New Roman" panose="02020603050405020304" pitchFamily="18" charset="0"/>
              </a:rPr>
              <a:t>symptoms</a:t>
            </a:r>
            <a:r>
              <a:rPr lang="pl-PL" sz="1600" dirty="0">
                <a:cs typeface="Times New Roman" panose="02020603050405020304" pitchFamily="18" charset="0"/>
              </a:rPr>
              <a:t>: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pl-PL" sz="1600" dirty="0" err="1">
                <a:cs typeface="Times New Roman" panose="02020603050405020304" pitchFamily="18" charset="0"/>
              </a:rPr>
              <a:t>temperature</a:t>
            </a:r>
            <a:r>
              <a:rPr lang="pl-PL" sz="1600" dirty="0">
                <a:cs typeface="Times New Roman" panose="02020603050405020304" pitchFamily="18" charset="0"/>
              </a:rPr>
              <a:t>&gt; 37.5 ̊C,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pl-PL" sz="1600" dirty="0" err="1">
                <a:cs typeface="Times New Roman" panose="02020603050405020304" pitchFamily="18" charset="0"/>
              </a:rPr>
              <a:t>dyspnea</a:t>
            </a:r>
            <a:r>
              <a:rPr lang="pl-PL" sz="1600" dirty="0">
                <a:cs typeface="Times New Roman" panose="02020603050405020304" pitchFamily="18" charset="0"/>
              </a:rPr>
              <a:t>,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pl-PL" sz="1600" dirty="0" err="1">
                <a:cs typeface="Times New Roman" panose="02020603050405020304" pitchFamily="18" charset="0"/>
              </a:rPr>
              <a:t>cough</a:t>
            </a:r>
            <a:r>
              <a:rPr lang="pl-PL" sz="1600" dirty="0">
                <a:cs typeface="Times New Roman" panose="02020603050405020304" pitchFamily="18" charset="0"/>
              </a:rPr>
              <a:t>,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pl-PL" sz="1600" dirty="0" err="1">
                <a:cs typeface="Times New Roman" panose="02020603050405020304" pitchFamily="18" charset="0"/>
              </a:rPr>
              <a:t>smell</a:t>
            </a:r>
            <a:r>
              <a:rPr lang="pl-PL" sz="1600" dirty="0">
                <a:cs typeface="Times New Roman" panose="02020603050405020304" pitchFamily="18" charset="0"/>
              </a:rPr>
              <a:t>/</a:t>
            </a:r>
            <a:r>
              <a:rPr lang="pl-PL" sz="1600" dirty="0" err="1">
                <a:cs typeface="Times New Roman" panose="02020603050405020304" pitchFamily="18" charset="0"/>
              </a:rPr>
              <a:t>taste</a:t>
            </a:r>
            <a:r>
              <a:rPr lang="pl-PL" sz="1600" dirty="0">
                <a:cs typeface="Times New Roman" panose="02020603050405020304" pitchFamily="18" charset="0"/>
              </a:rPr>
              <a:t> </a:t>
            </a:r>
            <a:r>
              <a:rPr lang="pl-PL" sz="1600" dirty="0" err="1">
                <a:cs typeface="Times New Roman" panose="02020603050405020304" pitchFamily="18" charset="0"/>
              </a:rPr>
              <a:t>disorders</a:t>
            </a:r>
            <a:endParaRPr lang="pl-PL" sz="1600" dirty="0">
              <a:cs typeface="Times New Roman" panose="02020603050405020304" pitchFamily="18" charset="0"/>
            </a:endParaRPr>
          </a:p>
          <a:p>
            <a:r>
              <a:rPr lang="pl-PL" sz="16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stays</a:t>
            </a:r>
            <a:r>
              <a:rPr lang="pl-PL" sz="16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pl-PL" sz="16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at</a:t>
            </a:r>
            <a:r>
              <a:rPr lang="pl-PL" sz="16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pl-PL" sz="16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home</a:t>
            </a:r>
            <a:r>
              <a:rPr lang="pl-PL" sz="1600" b="1" dirty="0">
                <a:solidFill>
                  <a:srgbClr val="FF0000"/>
                </a:solidFill>
                <a:cs typeface="Times New Roman" panose="02020603050405020304" pitchFamily="18" charset="0"/>
              </a:rPr>
              <a:t>!</a:t>
            </a:r>
          </a:p>
          <a:p>
            <a:endParaRPr lang="pl-PL" sz="1600" b="1" dirty="0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8B21CFA4-87FA-3642-83F7-3017B9F18026}"/>
              </a:ext>
            </a:extLst>
          </p:cNvPr>
          <p:cNvSpPr txBox="1"/>
          <p:nvPr/>
        </p:nvSpPr>
        <p:spPr>
          <a:xfrm>
            <a:off x="4730706" y="475525"/>
            <a:ext cx="1773786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l-PL" sz="1600" b="1" dirty="0"/>
              <a:t>General </a:t>
            </a:r>
            <a:r>
              <a:rPr lang="pl-PL" sz="1600" b="1" dirty="0" err="1"/>
              <a:t>Practitioner</a:t>
            </a:r>
            <a:endParaRPr lang="pl-PL" sz="1600" b="1" dirty="0"/>
          </a:p>
          <a:p>
            <a:pPr algn="ctr"/>
            <a:r>
              <a:rPr lang="pl-PL" sz="1600" dirty="0" err="1"/>
              <a:t>issues</a:t>
            </a:r>
            <a:r>
              <a:rPr lang="pl-PL" sz="1600" dirty="0"/>
              <a:t> e-</a:t>
            </a:r>
            <a:r>
              <a:rPr lang="pl-PL" sz="1600" dirty="0" err="1"/>
              <a:t>referral</a:t>
            </a:r>
            <a:r>
              <a:rPr lang="pl-PL" sz="1600" dirty="0"/>
              <a:t> for SARS-Cov2 test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FC468AAE-8517-D74B-A190-B714D4826750}"/>
              </a:ext>
            </a:extLst>
          </p:cNvPr>
          <p:cNvSpPr txBox="1"/>
          <p:nvPr/>
        </p:nvSpPr>
        <p:spPr>
          <a:xfrm>
            <a:off x="8044543" y="2165476"/>
            <a:ext cx="4022112" cy="156966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pl-PL" sz="1600" b="1" dirty="0">
                <a:solidFill>
                  <a:srgbClr val="C00000"/>
                </a:solidFill>
              </a:rPr>
              <a:t>Step 4:</a:t>
            </a:r>
          </a:p>
          <a:p>
            <a:pPr algn="ctr"/>
            <a:r>
              <a:rPr lang="pl-PL" sz="1600" b="1" dirty="0"/>
              <a:t>AS SOON AS POSSIBLE!</a:t>
            </a:r>
          </a:p>
          <a:p>
            <a:pPr algn="ctr"/>
            <a:r>
              <a:rPr lang="pl-PL" sz="1600" b="1" dirty="0"/>
              <a:t># Student/</a:t>
            </a:r>
            <a:r>
              <a:rPr lang="pl-PL" sz="1600" b="1" dirty="0" err="1"/>
              <a:t>Employee</a:t>
            </a:r>
            <a:r>
              <a:rPr lang="pl-PL" sz="1600" b="1" dirty="0"/>
              <a:t> COVID+</a:t>
            </a:r>
          </a:p>
          <a:p>
            <a:pPr algn="ctr"/>
            <a:r>
              <a:rPr lang="pl-PL" sz="1600" dirty="0" err="1"/>
              <a:t>fills</a:t>
            </a:r>
            <a:r>
              <a:rPr lang="pl-PL" sz="1600" dirty="0"/>
              <a:t> in </a:t>
            </a:r>
            <a:r>
              <a:rPr lang="pl-PL" sz="1600" dirty="0" err="1"/>
              <a:t>Questionnaire</a:t>
            </a:r>
            <a:r>
              <a:rPr lang="pl-PL" sz="1600" dirty="0"/>
              <a:t> no. 1: </a:t>
            </a:r>
            <a:r>
              <a:rPr lang="pl-PL" sz="1600" u="sng" dirty="0"/>
              <a:t>link to </a:t>
            </a:r>
            <a:r>
              <a:rPr lang="pl-PL" sz="1600" u="sng" dirty="0" err="1"/>
              <a:t>Questionnaire</a:t>
            </a:r>
            <a:r>
              <a:rPr lang="pl-PL" sz="1600" u="sng" dirty="0"/>
              <a:t> no. 1</a:t>
            </a:r>
            <a:r>
              <a:rPr lang="pl-PL" sz="1600" dirty="0"/>
              <a:t> and </a:t>
            </a:r>
            <a:r>
              <a:rPr lang="pl-PL" sz="1600" dirty="0" err="1"/>
              <a:t>sends</a:t>
            </a:r>
            <a:r>
              <a:rPr lang="pl-PL" sz="1600" dirty="0"/>
              <a:t> </a:t>
            </a:r>
            <a:r>
              <a:rPr lang="pl-PL" sz="1600" dirty="0" err="1"/>
              <a:t>it</a:t>
            </a:r>
            <a:r>
              <a:rPr lang="pl-PL" sz="1600" dirty="0"/>
              <a:t> to: </a:t>
            </a:r>
            <a:r>
              <a:rPr lang="pl-PL" sz="1600" dirty="0">
                <a:hlinkClick r:id="rId2"/>
              </a:rPr>
              <a:t>covid@umb.edu.pl</a:t>
            </a:r>
            <a:r>
              <a:rPr lang="pl-PL" sz="1600" dirty="0"/>
              <a:t> </a:t>
            </a: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E62F2977-0C82-1C44-89C9-CF667A528E7F}"/>
              </a:ext>
            </a:extLst>
          </p:cNvPr>
          <p:cNvSpPr txBox="1"/>
          <p:nvPr/>
        </p:nvSpPr>
        <p:spPr>
          <a:xfrm>
            <a:off x="21951" y="2695597"/>
            <a:ext cx="7750449" cy="270843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pl-PL" sz="1600" b="1" dirty="0">
                <a:solidFill>
                  <a:srgbClr val="C00000"/>
                </a:solidFill>
              </a:rPr>
              <a:t>Step 2:</a:t>
            </a:r>
          </a:p>
          <a:p>
            <a:r>
              <a:rPr lang="pl-PL" sz="1400" b="1" dirty="0"/>
              <a:t># Student </a:t>
            </a:r>
            <a:r>
              <a:rPr lang="pl-PL" sz="1400" b="1" dirty="0" err="1"/>
              <a:t>informs</a:t>
            </a:r>
            <a:r>
              <a:rPr lang="pl-PL" sz="1400" b="1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 err="1"/>
              <a:t>Dean's</a:t>
            </a:r>
            <a:r>
              <a:rPr lang="pl-PL" sz="1400" dirty="0"/>
              <a:t> Office of the </a:t>
            </a:r>
            <a:r>
              <a:rPr lang="pl-PL" sz="1400" dirty="0" err="1"/>
              <a:t>Faculty</a:t>
            </a:r>
            <a:r>
              <a:rPr lang="pl-PL" sz="1400" dirty="0"/>
              <a:t> of </a:t>
            </a:r>
            <a:r>
              <a:rPr lang="pl-PL" sz="1400" dirty="0" err="1"/>
              <a:t>Medicine</a:t>
            </a:r>
            <a:r>
              <a:rPr lang="pl-PL" sz="1400" dirty="0"/>
              <a:t> with the </a:t>
            </a:r>
            <a:r>
              <a:rPr lang="pl-PL" sz="1400" dirty="0" err="1"/>
              <a:t>Division</a:t>
            </a:r>
            <a:r>
              <a:rPr lang="pl-PL" sz="1400" dirty="0"/>
              <a:t> of </a:t>
            </a:r>
            <a:r>
              <a:rPr lang="pl-PL" sz="1400" dirty="0" err="1"/>
              <a:t>Dentistry</a:t>
            </a:r>
            <a:r>
              <a:rPr lang="pl-PL" sz="1400" dirty="0"/>
              <a:t> and </a:t>
            </a:r>
            <a:r>
              <a:rPr lang="pl-PL" sz="1400" dirty="0" err="1"/>
              <a:t>Division</a:t>
            </a:r>
            <a:r>
              <a:rPr lang="pl-PL" sz="1400" dirty="0"/>
              <a:t> of </a:t>
            </a:r>
            <a:r>
              <a:rPr lang="pl-PL" sz="1400" dirty="0" err="1"/>
              <a:t>Medical</a:t>
            </a:r>
            <a:r>
              <a:rPr lang="pl-PL" sz="1400" dirty="0"/>
              <a:t> </a:t>
            </a:r>
            <a:r>
              <a:rPr lang="pl-PL" sz="1400" dirty="0" err="1"/>
              <a:t>Education</a:t>
            </a:r>
            <a:r>
              <a:rPr lang="pl-PL" sz="1400" dirty="0"/>
              <a:t> in English, tel. 85 748-54-80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 err="1"/>
              <a:t>Dean's</a:t>
            </a:r>
            <a:r>
              <a:rPr lang="pl-PL" sz="1400" dirty="0"/>
              <a:t> Office of the </a:t>
            </a:r>
            <a:r>
              <a:rPr lang="pl-PL" sz="1400" dirty="0" err="1"/>
              <a:t>Faculty</a:t>
            </a:r>
            <a:r>
              <a:rPr lang="pl-PL" sz="1400" dirty="0"/>
              <a:t> of </a:t>
            </a:r>
            <a:r>
              <a:rPr lang="pl-PL" sz="1400" dirty="0" err="1"/>
              <a:t>Medicine</a:t>
            </a:r>
            <a:r>
              <a:rPr lang="pl-PL" sz="1400" dirty="0"/>
              <a:t> with the </a:t>
            </a:r>
            <a:r>
              <a:rPr lang="pl-PL" sz="1400" dirty="0" err="1"/>
              <a:t>Division</a:t>
            </a:r>
            <a:r>
              <a:rPr lang="pl-PL" sz="1400" dirty="0"/>
              <a:t> of </a:t>
            </a:r>
            <a:r>
              <a:rPr lang="pl-PL" sz="1400" dirty="0" err="1"/>
              <a:t>Dentistry</a:t>
            </a:r>
            <a:r>
              <a:rPr lang="pl-PL" sz="1400" dirty="0"/>
              <a:t> and </a:t>
            </a:r>
            <a:r>
              <a:rPr lang="pl-PL" sz="1400" dirty="0" err="1"/>
              <a:t>Division</a:t>
            </a:r>
            <a:r>
              <a:rPr lang="pl-PL" sz="1400" dirty="0"/>
              <a:t> of </a:t>
            </a:r>
            <a:r>
              <a:rPr lang="pl-PL" sz="1400" dirty="0" err="1"/>
              <a:t>Medical</a:t>
            </a:r>
            <a:r>
              <a:rPr lang="pl-PL" sz="1400" dirty="0"/>
              <a:t> </a:t>
            </a:r>
            <a:r>
              <a:rPr lang="pl-PL" sz="1400" dirty="0" err="1"/>
              <a:t>Education</a:t>
            </a:r>
            <a:r>
              <a:rPr lang="pl-PL" sz="1400" dirty="0"/>
              <a:t> in English, tel. 85 686-52-23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 err="1"/>
              <a:t>Faculty</a:t>
            </a:r>
            <a:r>
              <a:rPr lang="pl-PL" sz="1400" dirty="0"/>
              <a:t> of </a:t>
            </a:r>
            <a:r>
              <a:rPr lang="pl-PL" sz="1400" dirty="0" err="1"/>
              <a:t>Pharmacy</a:t>
            </a:r>
            <a:r>
              <a:rPr lang="pl-PL" sz="1400" dirty="0"/>
              <a:t> with the </a:t>
            </a:r>
            <a:r>
              <a:rPr lang="pl-PL" sz="1400" dirty="0" err="1"/>
              <a:t>Division</a:t>
            </a:r>
            <a:r>
              <a:rPr lang="pl-PL" sz="1400" dirty="0"/>
              <a:t> of </a:t>
            </a:r>
            <a:r>
              <a:rPr lang="pl-PL" sz="1400" dirty="0" err="1"/>
              <a:t>Laboratory</a:t>
            </a:r>
            <a:r>
              <a:rPr lang="pl-PL" sz="1400" dirty="0"/>
              <a:t> </a:t>
            </a:r>
            <a:r>
              <a:rPr lang="pl-PL" sz="1400" dirty="0" err="1"/>
              <a:t>Medicine</a:t>
            </a:r>
            <a:r>
              <a:rPr lang="pl-PL" sz="1400" dirty="0"/>
              <a:t>, tel. 85 748-54-32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 err="1"/>
              <a:t>Dean's</a:t>
            </a:r>
            <a:r>
              <a:rPr lang="pl-PL" sz="1400" dirty="0"/>
              <a:t> Office of the </a:t>
            </a:r>
            <a:r>
              <a:rPr lang="pl-PL" sz="1400" dirty="0" err="1"/>
              <a:t>Faculty</a:t>
            </a:r>
            <a:r>
              <a:rPr lang="pl-PL" sz="1400" dirty="0"/>
              <a:t> of </a:t>
            </a:r>
            <a:r>
              <a:rPr lang="pl-PL" sz="1400" dirty="0" err="1"/>
              <a:t>Health</a:t>
            </a:r>
            <a:r>
              <a:rPr lang="pl-PL" sz="1400" dirty="0"/>
              <a:t> </a:t>
            </a:r>
            <a:r>
              <a:rPr lang="pl-PL" sz="1400" dirty="0" err="1"/>
              <a:t>Sciences</a:t>
            </a:r>
            <a:r>
              <a:rPr lang="pl-PL" sz="1400" dirty="0"/>
              <a:t>, tel. 85 686-50-02</a:t>
            </a:r>
          </a:p>
          <a:p>
            <a:r>
              <a:rPr lang="pl-PL" sz="1400" b="1" dirty="0" err="1"/>
              <a:t>Employee</a:t>
            </a:r>
            <a:r>
              <a:rPr lang="pl-PL" sz="1400" b="1" dirty="0"/>
              <a:t> </a:t>
            </a:r>
            <a:r>
              <a:rPr lang="pl-PL" sz="1400" b="1" dirty="0" err="1"/>
              <a:t>informs</a:t>
            </a:r>
            <a:r>
              <a:rPr lang="pl-PL" sz="1400" b="1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 err="1"/>
              <a:t>Chancellor's</a:t>
            </a:r>
            <a:r>
              <a:rPr lang="pl-PL" sz="1400" dirty="0"/>
              <a:t> Office, tel. 85 748-54-14 </a:t>
            </a:r>
            <a:r>
              <a:rPr lang="pl-PL" sz="1400" dirty="0" err="1"/>
              <a:t>or</a:t>
            </a:r>
            <a:endParaRPr lang="pl-PL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 err="1"/>
              <a:t>Employee</a:t>
            </a:r>
            <a:r>
              <a:rPr lang="pl-PL" sz="1400" dirty="0"/>
              <a:t> </a:t>
            </a:r>
            <a:r>
              <a:rPr lang="pl-PL" sz="1400" dirty="0" err="1"/>
              <a:t>Affairs</a:t>
            </a:r>
            <a:r>
              <a:rPr lang="pl-PL" sz="1400" dirty="0"/>
              <a:t> </a:t>
            </a:r>
            <a:r>
              <a:rPr lang="pl-PL" sz="1400" dirty="0" err="1"/>
              <a:t>Department</a:t>
            </a:r>
            <a:r>
              <a:rPr lang="pl-PL" sz="1400" dirty="0"/>
              <a:t>, tel. 85 686-52-34 </a:t>
            </a:r>
          </a:p>
          <a:p>
            <a:r>
              <a:rPr lang="pl-PL" sz="1400" b="1" dirty="0"/>
              <a:t>email: </a:t>
            </a:r>
            <a:r>
              <a:rPr lang="pl-PL" sz="1400" dirty="0">
                <a:hlinkClick r:id="rId2"/>
              </a:rPr>
              <a:t>covid@umb.edu.pl</a:t>
            </a:r>
            <a:r>
              <a:rPr lang="pl-PL" sz="1400" dirty="0"/>
              <a:t> </a:t>
            </a:r>
            <a:r>
              <a:rPr dirty="0"/>
              <a:t> 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13246E2B-E1C5-C341-BBA6-CAA0478CB371}"/>
              </a:ext>
            </a:extLst>
          </p:cNvPr>
          <p:cNvSpPr txBox="1"/>
          <p:nvPr/>
        </p:nvSpPr>
        <p:spPr>
          <a:xfrm>
            <a:off x="2491729" y="270345"/>
            <a:ext cx="2096916" cy="209288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pl-PL" sz="1600" b="1">
                <a:solidFill>
                  <a:srgbClr val="C00000"/>
                </a:solidFill>
              </a:rPr>
              <a:t>Step 1:</a:t>
            </a:r>
            <a:r>
              <a:rPr lang="pl-PL" sz="1600" b="1"/>
              <a:t> </a:t>
            </a:r>
            <a:r>
              <a:t> </a:t>
            </a:r>
            <a:endParaRPr lang="pl-PL" sz="1600" b="1" dirty="0"/>
          </a:p>
          <a:p>
            <a:r>
              <a:rPr lang="pl-PL" sz="1600" b="1"/>
              <a:t># Student/Employee</a:t>
            </a:r>
            <a:r>
              <a:rPr lang="pl-PL" sz="1600"/>
              <a:t> calls their general practitioner or university doctor:</a:t>
            </a:r>
            <a:r>
              <a:t> </a:t>
            </a:r>
          </a:p>
          <a:p>
            <a:pPr algn="ctr"/>
            <a:r>
              <a:rPr lang="pl-PL" sz="1600"/>
              <a:t>85 745-06-73</a:t>
            </a:r>
          </a:p>
          <a:p>
            <a:pPr algn="ctr"/>
            <a:r>
              <a:rPr lang="pl-PL" sz="1600"/>
              <a:t>85 744-09-50</a:t>
            </a:r>
          </a:p>
          <a:p>
            <a:pPr algn="ctr"/>
            <a:r>
              <a:rPr lang="pl-PL" sz="1600"/>
              <a:t>85 679-34-34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A508B59E-4E6E-4743-B003-2AB24DB767B7}"/>
              </a:ext>
            </a:extLst>
          </p:cNvPr>
          <p:cNvSpPr txBox="1"/>
          <p:nvPr/>
        </p:nvSpPr>
        <p:spPr>
          <a:xfrm>
            <a:off x="6585402" y="296523"/>
            <a:ext cx="4186518" cy="181588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pl-PL" sz="1600" b="1" dirty="0">
                <a:solidFill>
                  <a:srgbClr val="C00000"/>
                </a:solidFill>
              </a:rPr>
              <a:t>Step 3:</a:t>
            </a:r>
          </a:p>
          <a:p>
            <a:pPr algn="ctr"/>
            <a:r>
              <a:rPr lang="pl-PL" sz="1600" b="1" dirty="0"/>
              <a:t># Student/</a:t>
            </a:r>
            <a:r>
              <a:rPr lang="pl-PL" sz="1600" b="1" dirty="0" err="1"/>
              <a:t>Employee</a:t>
            </a:r>
            <a:r>
              <a:rPr lang="pl-PL" sz="1600" b="1" dirty="0"/>
              <a:t> </a:t>
            </a:r>
            <a:r>
              <a:rPr lang="pl-PL" sz="1600" dirty="0" err="1"/>
              <a:t>calls</a:t>
            </a:r>
            <a:r>
              <a:rPr lang="pl-PL" sz="1600" dirty="0"/>
              <a:t> (7.00-11.00) tel. no. 85 831-80-18 </a:t>
            </a:r>
            <a:r>
              <a:rPr lang="pl-PL" sz="1600" dirty="0" err="1"/>
              <a:t>or</a:t>
            </a:r>
            <a:r>
              <a:rPr lang="pl-PL" sz="1600" dirty="0"/>
              <a:t> 535-037-097 and </a:t>
            </a:r>
            <a:r>
              <a:rPr lang="pl-PL" sz="1600" dirty="0" err="1"/>
              <a:t>arranges</a:t>
            </a:r>
            <a:r>
              <a:rPr lang="pl-PL" sz="1600" dirty="0"/>
              <a:t> a </a:t>
            </a:r>
            <a:r>
              <a:rPr lang="pl-PL" sz="1600" dirty="0" err="1"/>
              <a:t>swab</a:t>
            </a:r>
            <a:r>
              <a:rPr lang="pl-PL" sz="1600" dirty="0"/>
              <a:t> </a:t>
            </a:r>
            <a:r>
              <a:rPr lang="pl-PL" sz="1600" dirty="0" err="1"/>
              <a:t>at</a:t>
            </a:r>
            <a:r>
              <a:rPr lang="pl-PL" sz="1600" dirty="0"/>
              <a:t> a </a:t>
            </a:r>
            <a:r>
              <a:rPr lang="pl-PL" sz="1600" b="1" dirty="0"/>
              <a:t>USK mobile </a:t>
            </a:r>
            <a:r>
              <a:rPr lang="pl-PL" sz="1600" b="1" dirty="0" err="1"/>
              <a:t>collection</a:t>
            </a:r>
            <a:r>
              <a:rPr lang="pl-PL" sz="1600" b="1" dirty="0"/>
              <a:t> point*</a:t>
            </a:r>
            <a:r>
              <a:rPr lang="pl-PL" sz="1600" dirty="0"/>
              <a:t> </a:t>
            </a:r>
          </a:p>
          <a:p>
            <a:pPr algn="ctr"/>
            <a:r>
              <a:rPr lang="pl-PL" sz="1600" b="1" dirty="0" err="1">
                <a:solidFill>
                  <a:srgbClr val="C00000"/>
                </a:solidFill>
              </a:rPr>
              <a:t>stating</a:t>
            </a:r>
            <a:r>
              <a:rPr lang="pl-PL" sz="1600" b="1" dirty="0">
                <a:solidFill>
                  <a:srgbClr val="C00000"/>
                </a:solidFill>
              </a:rPr>
              <a:t> </a:t>
            </a:r>
            <a:r>
              <a:rPr lang="pl-PL" sz="1600" b="1" dirty="0" err="1">
                <a:solidFill>
                  <a:srgbClr val="C00000"/>
                </a:solidFill>
              </a:rPr>
              <a:t>that</a:t>
            </a:r>
            <a:r>
              <a:rPr lang="pl-PL" sz="1600" b="1" dirty="0">
                <a:solidFill>
                  <a:srgbClr val="C00000"/>
                </a:solidFill>
              </a:rPr>
              <a:t> he/</a:t>
            </a:r>
            <a:r>
              <a:rPr lang="pl-PL" sz="1600" b="1" dirty="0" err="1">
                <a:solidFill>
                  <a:srgbClr val="C00000"/>
                </a:solidFill>
              </a:rPr>
              <a:t>she</a:t>
            </a:r>
            <a:r>
              <a:rPr lang="pl-PL" sz="1600" b="1" dirty="0">
                <a:solidFill>
                  <a:srgbClr val="C00000"/>
                </a:solidFill>
              </a:rPr>
              <a:t> </a:t>
            </a:r>
            <a:r>
              <a:rPr lang="pl-PL" sz="1600" b="1" dirty="0" err="1">
                <a:solidFill>
                  <a:srgbClr val="C00000"/>
                </a:solidFill>
              </a:rPr>
              <a:t>is</a:t>
            </a:r>
            <a:r>
              <a:rPr lang="pl-PL" sz="1600" b="1" dirty="0">
                <a:solidFill>
                  <a:srgbClr val="C00000"/>
                </a:solidFill>
              </a:rPr>
              <a:t> a # student/</a:t>
            </a:r>
            <a:r>
              <a:rPr lang="pl-PL" sz="1600" b="1" dirty="0" err="1">
                <a:solidFill>
                  <a:srgbClr val="C00000"/>
                </a:solidFill>
              </a:rPr>
              <a:t>employee</a:t>
            </a:r>
            <a:r>
              <a:rPr lang="pl-PL" sz="1600" b="1" dirty="0">
                <a:solidFill>
                  <a:srgbClr val="C00000"/>
                </a:solidFill>
              </a:rPr>
              <a:t> of MUB</a:t>
            </a:r>
          </a:p>
          <a:p>
            <a:pPr algn="ctr"/>
            <a:r>
              <a:rPr lang="pl-PL" sz="1600" b="1" dirty="0"/>
              <a:t>and report to the </a:t>
            </a:r>
            <a:r>
              <a:rPr lang="pl-PL" sz="1600" b="1" dirty="0" err="1"/>
              <a:t>collection</a:t>
            </a:r>
            <a:r>
              <a:rPr lang="pl-PL" sz="1600" b="1" dirty="0"/>
              <a:t> point ASAP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581960C1-107C-6541-8E3A-C9DA999B9194}"/>
              </a:ext>
            </a:extLst>
          </p:cNvPr>
          <p:cNvSpPr txBox="1"/>
          <p:nvPr/>
        </p:nvSpPr>
        <p:spPr>
          <a:xfrm>
            <a:off x="-8847" y="5657671"/>
            <a:ext cx="5283071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pl-PL" sz="1200" b="1" dirty="0"/>
              <a:t>*Mobile </a:t>
            </a:r>
            <a:r>
              <a:rPr lang="pl-PL" sz="1200" b="1" dirty="0" err="1"/>
              <a:t>Swab</a:t>
            </a:r>
            <a:r>
              <a:rPr lang="pl-PL" sz="1200" b="1" dirty="0"/>
              <a:t> </a:t>
            </a:r>
            <a:r>
              <a:rPr lang="pl-PL" sz="1200" b="1" dirty="0" err="1"/>
              <a:t>Points</a:t>
            </a:r>
            <a:r>
              <a:rPr lang="pl-PL" sz="1200" b="1" dirty="0"/>
              <a:t>:</a:t>
            </a:r>
          </a:p>
          <a:p>
            <a:r>
              <a:rPr lang="pl-PL" sz="1200" dirty="0"/>
              <a:t>1/ in USK </a:t>
            </a:r>
            <a:r>
              <a:rPr lang="pl-PL" sz="1200" dirty="0" err="1"/>
              <a:t>at</a:t>
            </a:r>
            <a:r>
              <a:rPr lang="pl-PL" sz="1200" dirty="0"/>
              <a:t> the </a:t>
            </a:r>
            <a:r>
              <a:rPr lang="pl-PL" sz="1200" dirty="0" err="1"/>
              <a:t>driveway</a:t>
            </a:r>
            <a:r>
              <a:rPr lang="pl-PL" sz="1200" dirty="0"/>
              <a:t> for </a:t>
            </a:r>
            <a:r>
              <a:rPr lang="pl-PL" sz="1200" dirty="0" err="1"/>
              <a:t>ambulances</a:t>
            </a:r>
            <a:r>
              <a:rPr lang="pl-PL" sz="1200" dirty="0"/>
              <a:t> </a:t>
            </a:r>
            <a:r>
              <a:rPr lang="pl-PL" sz="1200" dirty="0" err="1"/>
              <a:t>next</a:t>
            </a:r>
            <a:r>
              <a:rPr lang="pl-PL" sz="1200" dirty="0"/>
              <a:t> to the </a:t>
            </a:r>
            <a:r>
              <a:rPr lang="pl-PL" sz="1200" dirty="0" err="1"/>
              <a:t>Gynecology</a:t>
            </a:r>
            <a:r>
              <a:rPr lang="pl-PL" sz="1200" dirty="0"/>
              <a:t> and </a:t>
            </a:r>
            <a:r>
              <a:rPr lang="pl-PL" sz="1200" dirty="0" err="1"/>
              <a:t>Obstetrics</a:t>
            </a:r>
            <a:r>
              <a:rPr lang="pl-PL" sz="1200" dirty="0"/>
              <a:t> </a:t>
            </a:r>
            <a:r>
              <a:rPr lang="pl-PL" sz="1200" dirty="0" err="1"/>
              <a:t>Emergency</a:t>
            </a:r>
            <a:r>
              <a:rPr lang="pl-PL" sz="1200" dirty="0"/>
              <a:t> </a:t>
            </a:r>
            <a:r>
              <a:rPr lang="pl-PL" sz="1200" dirty="0" err="1"/>
              <a:t>Department</a:t>
            </a:r>
            <a:endParaRPr lang="pl-PL" sz="1200" dirty="0"/>
          </a:p>
          <a:p>
            <a:r>
              <a:rPr lang="pl-PL" sz="1200" dirty="0"/>
              <a:t>2/ </a:t>
            </a:r>
            <a:r>
              <a:rPr lang="pl-PL" sz="1200" dirty="0" err="1"/>
              <a:t>at</a:t>
            </a:r>
            <a:r>
              <a:rPr lang="pl-PL" sz="1200" dirty="0"/>
              <a:t> ul. Waszyngtona, </a:t>
            </a:r>
            <a:r>
              <a:rPr lang="pl-PL" sz="1200" dirty="0" err="1"/>
              <a:t>next</a:t>
            </a:r>
            <a:r>
              <a:rPr lang="pl-PL" sz="1200" dirty="0"/>
              <a:t> to </a:t>
            </a:r>
            <a:r>
              <a:rPr lang="pl-PL" sz="1200" dirty="0" err="1"/>
              <a:t>Specialist</a:t>
            </a:r>
            <a:r>
              <a:rPr lang="pl-PL" sz="1200" dirty="0"/>
              <a:t> </a:t>
            </a:r>
            <a:r>
              <a:rPr lang="pl-PL" sz="1200" dirty="0" err="1"/>
              <a:t>Clinics</a:t>
            </a:r>
            <a:r>
              <a:rPr lang="pl-PL" sz="1200" dirty="0"/>
              <a:t>, </a:t>
            </a:r>
            <a:r>
              <a:rPr lang="pl-PL" sz="1200" dirty="0" err="1"/>
              <a:t>block</a:t>
            </a:r>
            <a:r>
              <a:rPr lang="pl-PL" sz="1200" dirty="0"/>
              <a:t> M</a:t>
            </a:r>
          </a:p>
          <a:p>
            <a:r>
              <a:rPr lang="pl-PL" sz="1200" dirty="0"/>
              <a:t>3/ in </a:t>
            </a:r>
            <a:r>
              <a:rPr lang="pl-PL" sz="1200" dirty="0" err="1"/>
              <a:t>Infectious</a:t>
            </a:r>
            <a:r>
              <a:rPr lang="pl-PL" sz="1200" dirty="0"/>
              <a:t> </a:t>
            </a:r>
            <a:r>
              <a:rPr lang="pl-PL" sz="1200" dirty="0" err="1"/>
              <a:t>Diseases</a:t>
            </a:r>
            <a:r>
              <a:rPr lang="pl-PL" sz="1200" dirty="0"/>
              <a:t> </a:t>
            </a:r>
            <a:r>
              <a:rPr lang="pl-PL" sz="1200" dirty="0" err="1"/>
              <a:t>Hospital</a:t>
            </a:r>
            <a:r>
              <a:rPr lang="pl-PL" sz="1200" dirty="0"/>
              <a:t>, ul. Żurawia 14, </a:t>
            </a:r>
            <a:r>
              <a:rPr lang="pl-PL" sz="1200" dirty="0" err="1"/>
              <a:t>at</a:t>
            </a:r>
            <a:r>
              <a:rPr lang="pl-PL" sz="1200" dirty="0"/>
              <a:t> the </a:t>
            </a:r>
            <a:r>
              <a:rPr lang="pl-PL" sz="1200" dirty="0" err="1"/>
              <a:t>driveway</a:t>
            </a:r>
            <a:r>
              <a:rPr lang="pl-PL" sz="1200" dirty="0"/>
              <a:t> to the </a:t>
            </a:r>
            <a:r>
              <a:rPr lang="pl-PL" sz="1200" dirty="0" err="1"/>
              <a:t>Admission</a:t>
            </a:r>
            <a:r>
              <a:rPr lang="pl-PL" sz="1200" dirty="0"/>
              <a:t> </a:t>
            </a:r>
            <a:r>
              <a:rPr lang="pl-PL" sz="1200" dirty="0" err="1"/>
              <a:t>Room</a:t>
            </a:r>
            <a:r>
              <a:rPr lang="pl-PL" sz="1200" dirty="0"/>
              <a:t>, </a:t>
            </a:r>
            <a:r>
              <a:rPr lang="pl-PL" sz="1200" dirty="0" err="1"/>
              <a:t>building</a:t>
            </a:r>
            <a:r>
              <a:rPr lang="pl-PL" sz="1200" dirty="0"/>
              <a:t> C</a:t>
            </a:r>
          </a:p>
        </p:txBody>
      </p:sp>
      <p:sp>
        <p:nvSpPr>
          <p:cNvPr id="25" name="Prostokąt 24"/>
          <p:cNvSpPr/>
          <p:nvPr/>
        </p:nvSpPr>
        <p:spPr>
          <a:xfrm>
            <a:off x="17101" y="5385675"/>
            <a:ext cx="261558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200" b="1" dirty="0">
                <a:latin typeface="Times New Roman" pitchFamily="18" charset="0"/>
                <a:cs typeface="Times New Roman" pitchFamily="18" charset="0"/>
              </a:rPr>
              <a:t># Student </a:t>
            </a:r>
            <a:r>
              <a:rPr lang="pl-PL" sz="1200" b="1" dirty="0" err="1">
                <a:latin typeface="Times New Roman" pitchFamily="18" charset="0"/>
                <a:cs typeface="Times New Roman" pitchFamily="18" charset="0"/>
              </a:rPr>
              <a:t>also</a:t>
            </a:r>
            <a:r>
              <a:rPr lang="pl-PL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200" b="1" dirty="0" err="1">
                <a:latin typeface="Times New Roman" pitchFamily="18" charset="0"/>
                <a:cs typeface="Times New Roman" pitchFamily="18" charset="0"/>
              </a:rPr>
              <a:t>applies</a:t>
            </a:r>
            <a:r>
              <a:rPr lang="pl-PL" sz="1200" b="1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pl-PL" sz="1200" b="1" dirty="0" err="1">
                <a:cs typeface="Times New Roman" pitchFamily="18" charset="0"/>
              </a:rPr>
              <a:t>PhD</a:t>
            </a:r>
            <a:r>
              <a:rPr lang="pl-PL" sz="1200" b="1" dirty="0">
                <a:cs typeface="Times New Roman" pitchFamily="18" charset="0"/>
              </a:rPr>
              <a:t> </a:t>
            </a:r>
            <a:r>
              <a:rPr lang="pl-PL" sz="1200" b="1" dirty="0" err="1">
                <a:cs typeface="Times New Roman" pitchFamily="18" charset="0"/>
              </a:rPr>
              <a:t>Students</a:t>
            </a:r>
            <a:r>
              <a:rPr dirty="0"/>
              <a:t> </a:t>
            </a:r>
            <a:endParaRPr lang="en-US" sz="1200" dirty="0">
              <a:cs typeface="Times New Roman" pitchFamily="18" charset="0"/>
            </a:endParaRPr>
          </a:p>
        </p:txBody>
      </p:sp>
      <p:sp>
        <p:nvSpPr>
          <p:cNvPr id="10" name="Wygięta strzałka 9"/>
          <p:cNvSpPr/>
          <p:nvPr/>
        </p:nvSpPr>
        <p:spPr>
          <a:xfrm rot="5400000">
            <a:off x="2178466" y="2318155"/>
            <a:ext cx="802896" cy="936171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30" name="pole tekstowe 29">
            <a:extLst>
              <a:ext uri="{FF2B5EF4-FFF2-40B4-BE49-F238E27FC236}">
                <a16:creationId xmlns:a16="http://schemas.microsoft.com/office/drawing/2014/main" id="{FC468AAE-8517-D74B-A190-B714D4826750}"/>
              </a:ext>
            </a:extLst>
          </p:cNvPr>
          <p:cNvSpPr txBox="1"/>
          <p:nvPr/>
        </p:nvSpPr>
        <p:spPr>
          <a:xfrm>
            <a:off x="8044543" y="3749924"/>
            <a:ext cx="4022112" cy="156966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pl-PL" sz="1600" b="1" dirty="0">
                <a:solidFill>
                  <a:srgbClr val="C00000"/>
                </a:solidFill>
                <a:cs typeface="Times New Roman" panose="02020603050405020304" pitchFamily="18" charset="0"/>
              </a:rPr>
              <a:t>Step 5:</a:t>
            </a:r>
          </a:p>
          <a:p>
            <a:pPr algn="ctr"/>
            <a:r>
              <a:rPr lang="pl-PL" sz="1600" dirty="0" err="1">
                <a:cs typeface="Times New Roman" panose="02020603050405020304" pitchFamily="18" charset="0"/>
              </a:rPr>
              <a:t>Persons</a:t>
            </a:r>
            <a:r>
              <a:rPr lang="pl-PL" sz="1600" dirty="0">
                <a:cs typeface="Times New Roman" panose="02020603050405020304" pitchFamily="18" charset="0"/>
              </a:rPr>
              <a:t> from the </a:t>
            </a:r>
            <a:r>
              <a:rPr lang="pl-PL" sz="1600" dirty="0" err="1">
                <a:cs typeface="Times New Roman" panose="02020603050405020304" pitchFamily="18" charset="0"/>
              </a:rPr>
              <a:t>contact</a:t>
            </a:r>
            <a:r>
              <a:rPr lang="pl-PL" sz="1600" dirty="0">
                <a:cs typeface="Times New Roman" panose="02020603050405020304" pitchFamily="18" charset="0"/>
              </a:rPr>
              <a:t> list in </a:t>
            </a:r>
            <a:r>
              <a:rPr lang="pl-PL" sz="1600" dirty="0" err="1">
                <a:cs typeface="Times New Roman" panose="02020603050405020304" pitchFamily="18" charset="0"/>
              </a:rPr>
              <a:t>Questionnaire</a:t>
            </a:r>
            <a:r>
              <a:rPr lang="pl-PL" sz="1600" dirty="0">
                <a:cs typeface="Times New Roman" panose="02020603050405020304" pitchFamily="18" charset="0"/>
              </a:rPr>
              <a:t> no. 1 </a:t>
            </a:r>
            <a:r>
              <a:rPr lang="pl-PL" sz="1600" dirty="0" err="1">
                <a:cs typeface="Times New Roman" panose="02020603050405020304" pitchFamily="18" charset="0"/>
              </a:rPr>
              <a:t>will</a:t>
            </a:r>
            <a:r>
              <a:rPr lang="pl-PL" sz="1600" dirty="0">
                <a:cs typeface="Times New Roman" panose="02020603050405020304" pitchFamily="18" charset="0"/>
              </a:rPr>
              <a:t> be </a:t>
            </a:r>
            <a:r>
              <a:rPr lang="pl-PL" sz="1600" dirty="0" err="1">
                <a:cs typeface="Times New Roman" panose="02020603050405020304" pitchFamily="18" charset="0"/>
              </a:rPr>
              <a:t>compelled</a:t>
            </a:r>
            <a:r>
              <a:rPr lang="pl-PL" sz="1600" dirty="0">
                <a:cs typeface="Times New Roman" panose="02020603050405020304" pitchFamily="18" charset="0"/>
              </a:rPr>
              <a:t> by </a:t>
            </a:r>
            <a:r>
              <a:rPr lang="pl-PL" sz="1600" dirty="0" err="1">
                <a:cs typeface="Times New Roman" panose="02020603050405020304" pitchFamily="18" charset="0"/>
              </a:rPr>
              <a:t>an</a:t>
            </a:r>
            <a:r>
              <a:rPr lang="pl-PL" sz="1600" dirty="0">
                <a:cs typeface="Times New Roman" panose="02020603050405020304" pitchFamily="18" charset="0"/>
              </a:rPr>
              <a:t> </a:t>
            </a:r>
            <a:r>
              <a:rPr lang="pl-PL" sz="1600" dirty="0" err="1">
                <a:cs typeface="Times New Roman" panose="02020603050405020304" pitchFamily="18" charset="0"/>
              </a:rPr>
              <a:t>authorized</a:t>
            </a:r>
            <a:r>
              <a:rPr lang="pl-PL" sz="1600" dirty="0">
                <a:cs typeface="Times New Roman" panose="02020603050405020304" pitchFamily="18" charset="0"/>
              </a:rPr>
              <a:t> </a:t>
            </a:r>
            <a:r>
              <a:rPr lang="pl-PL" sz="1600" dirty="0" err="1">
                <a:cs typeface="Times New Roman" panose="02020603050405020304" pitchFamily="18" charset="0"/>
              </a:rPr>
              <a:t>employee</a:t>
            </a:r>
            <a:r>
              <a:rPr lang="pl-PL" sz="1600" dirty="0">
                <a:cs typeface="Times New Roman" panose="02020603050405020304" pitchFamily="18" charset="0"/>
              </a:rPr>
              <a:t> of MUB to </a:t>
            </a:r>
            <a:r>
              <a:rPr lang="pl-PL" sz="1600" dirty="0" err="1">
                <a:cs typeface="Times New Roman" panose="02020603050405020304" pitchFamily="18" charset="0"/>
              </a:rPr>
              <a:t>complete</a:t>
            </a:r>
            <a:r>
              <a:rPr lang="pl-PL" sz="1600" dirty="0">
                <a:cs typeface="Times New Roman" panose="02020603050405020304" pitchFamily="18" charset="0"/>
              </a:rPr>
              <a:t> </a:t>
            </a:r>
            <a:r>
              <a:rPr lang="pl-PL" sz="1600" dirty="0" err="1">
                <a:cs typeface="Times New Roman" panose="02020603050405020304" pitchFamily="18" charset="0"/>
              </a:rPr>
              <a:t>Questionnaire</a:t>
            </a:r>
            <a:r>
              <a:rPr lang="pl-PL" sz="1600" dirty="0">
                <a:cs typeface="Times New Roman" panose="02020603050405020304" pitchFamily="18" charset="0"/>
              </a:rPr>
              <a:t> no. 2: </a:t>
            </a:r>
            <a:r>
              <a:rPr lang="pl-PL" sz="1600" u="sng" dirty="0">
                <a:cs typeface="Times New Roman" panose="02020603050405020304" pitchFamily="18" charset="0"/>
              </a:rPr>
              <a:t>link to </a:t>
            </a:r>
            <a:r>
              <a:rPr lang="pl-PL" sz="1600" u="sng" dirty="0" err="1">
                <a:cs typeface="Times New Roman" panose="02020603050405020304" pitchFamily="18" charset="0"/>
              </a:rPr>
              <a:t>Questionnaire</a:t>
            </a:r>
            <a:r>
              <a:rPr lang="pl-PL" sz="1600" u="sng" dirty="0">
                <a:cs typeface="Times New Roman" panose="02020603050405020304" pitchFamily="18" charset="0"/>
              </a:rPr>
              <a:t> no. 2</a:t>
            </a:r>
            <a:r>
              <a:rPr lang="pl-PL" sz="1600" dirty="0">
                <a:cs typeface="Times New Roman" panose="02020603050405020304" pitchFamily="18" charset="0"/>
              </a:rPr>
              <a:t> and </a:t>
            </a:r>
            <a:r>
              <a:rPr lang="pl-PL" sz="1600" dirty="0" err="1">
                <a:cs typeface="Times New Roman" panose="02020603050405020304" pitchFamily="18" charset="0"/>
              </a:rPr>
              <a:t>send</a:t>
            </a:r>
            <a:r>
              <a:rPr lang="pl-PL" sz="1600" dirty="0">
                <a:cs typeface="Times New Roman" panose="02020603050405020304" pitchFamily="18" charset="0"/>
              </a:rPr>
              <a:t> </a:t>
            </a:r>
            <a:r>
              <a:rPr lang="pl-PL" sz="1600" dirty="0" err="1">
                <a:cs typeface="Times New Roman" panose="02020603050405020304" pitchFamily="18" charset="0"/>
              </a:rPr>
              <a:t>it</a:t>
            </a:r>
            <a:r>
              <a:rPr lang="pl-PL" sz="1600" dirty="0">
                <a:cs typeface="Times New Roman" panose="02020603050405020304" pitchFamily="18" charset="0"/>
              </a:rPr>
              <a:t> to the </a:t>
            </a:r>
            <a:r>
              <a:rPr lang="pl-PL" sz="1600" dirty="0" err="1">
                <a:cs typeface="Times New Roman" panose="02020603050405020304" pitchFamily="18" charset="0"/>
              </a:rPr>
              <a:t>following</a:t>
            </a:r>
            <a:r>
              <a:rPr lang="pl-PL" sz="1600" dirty="0">
                <a:cs typeface="Times New Roman" panose="02020603050405020304" pitchFamily="18" charset="0"/>
              </a:rPr>
              <a:t> </a:t>
            </a:r>
            <a:r>
              <a:rPr lang="pl-PL" sz="1600" dirty="0" err="1">
                <a:cs typeface="Times New Roman" panose="02020603050405020304" pitchFamily="18" charset="0"/>
              </a:rPr>
              <a:t>address</a:t>
            </a:r>
            <a:r>
              <a:rPr lang="pl-PL" sz="1600" dirty="0">
                <a:cs typeface="Times New Roman" panose="02020603050405020304" pitchFamily="18" charset="0"/>
              </a:rPr>
              <a:t>: </a:t>
            </a:r>
            <a:r>
              <a:rPr lang="pl-PL" sz="1600" dirty="0">
                <a:cs typeface="Times New Roman" panose="02020603050405020304" pitchFamily="18" charset="0"/>
                <a:hlinkClick r:id="rId2"/>
              </a:rPr>
              <a:t>covid@umb.edu.pl</a:t>
            </a:r>
            <a:r>
              <a:rPr lang="pl-PL" sz="1600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2" name="Strzałka w dół 21">
            <a:extLst>
              <a:ext uri="{FF2B5EF4-FFF2-40B4-BE49-F238E27FC236}">
                <a16:creationId xmlns:a16="http://schemas.microsoft.com/office/drawing/2014/main" id="{95536704-6D7B-9F48-AD77-6F12BD2E0D87}"/>
              </a:ext>
            </a:extLst>
          </p:cNvPr>
          <p:cNvSpPr/>
          <p:nvPr/>
        </p:nvSpPr>
        <p:spPr>
          <a:xfrm rot="10800000" flipV="1">
            <a:off x="10787031" y="3577790"/>
            <a:ext cx="378339" cy="4834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l-PL"/>
          </a:p>
        </p:txBody>
      </p:sp>
      <p:sp>
        <p:nvSpPr>
          <p:cNvPr id="31" name="Strzałka w dół 30">
            <a:extLst>
              <a:ext uri="{FF2B5EF4-FFF2-40B4-BE49-F238E27FC236}">
                <a16:creationId xmlns:a16="http://schemas.microsoft.com/office/drawing/2014/main" id="{95536704-6D7B-9F48-AD77-6F12BD2E0D87}"/>
              </a:ext>
            </a:extLst>
          </p:cNvPr>
          <p:cNvSpPr/>
          <p:nvPr/>
        </p:nvSpPr>
        <p:spPr>
          <a:xfrm rot="5400000" flipV="1">
            <a:off x="10560785" y="1370456"/>
            <a:ext cx="378339" cy="4834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l-PL"/>
          </a:p>
        </p:txBody>
      </p:sp>
      <p:sp>
        <p:nvSpPr>
          <p:cNvPr id="32" name="Strzałka w dół 31">
            <a:extLst>
              <a:ext uri="{FF2B5EF4-FFF2-40B4-BE49-F238E27FC236}">
                <a16:creationId xmlns:a16="http://schemas.microsoft.com/office/drawing/2014/main" id="{95536704-6D7B-9F48-AD77-6F12BD2E0D87}"/>
              </a:ext>
            </a:extLst>
          </p:cNvPr>
          <p:cNvSpPr/>
          <p:nvPr/>
        </p:nvSpPr>
        <p:spPr>
          <a:xfrm rot="5400000" flipV="1">
            <a:off x="4434193" y="1388569"/>
            <a:ext cx="378339" cy="4834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l-PL"/>
          </a:p>
        </p:txBody>
      </p:sp>
      <p:pic>
        <p:nvPicPr>
          <p:cNvPr id="17" name="Obraz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5444" y="1404915"/>
            <a:ext cx="499915" cy="414564"/>
          </a:xfrm>
          <a:prstGeom prst="rect">
            <a:avLst/>
          </a:prstGeom>
        </p:spPr>
      </p:pic>
      <p:pic>
        <p:nvPicPr>
          <p:cNvPr id="18" name="Obraz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9140" y="1435291"/>
            <a:ext cx="499915" cy="414564"/>
          </a:xfrm>
          <a:prstGeom prst="rect">
            <a:avLst/>
          </a:prstGeom>
        </p:spPr>
      </p:pic>
      <p:pic>
        <p:nvPicPr>
          <p:cNvPr id="20" name="Obraz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10683702" y="2011822"/>
            <a:ext cx="591001" cy="414564"/>
          </a:xfrm>
          <a:prstGeom prst="rect">
            <a:avLst/>
          </a:prstGeom>
        </p:spPr>
      </p:pic>
      <p:sp>
        <p:nvSpPr>
          <p:cNvPr id="34" name="pole tekstowe 33">
            <a:extLst>
              <a:ext uri="{FF2B5EF4-FFF2-40B4-BE49-F238E27FC236}">
                <a16:creationId xmlns:a16="http://schemas.microsoft.com/office/drawing/2014/main" id="{FC468AAE-8517-D74B-A190-B714D4826750}"/>
              </a:ext>
            </a:extLst>
          </p:cNvPr>
          <p:cNvSpPr txBox="1"/>
          <p:nvPr/>
        </p:nvSpPr>
        <p:spPr>
          <a:xfrm>
            <a:off x="8044543" y="5662674"/>
            <a:ext cx="4022112" cy="83099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l-PL" sz="1600" dirty="0">
                <a:cs typeface="Times New Roman" panose="02020603050405020304" pitchFamily="18" charset="0"/>
              </a:rPr>
              <a:t>Information on </a:t>
            </a:r>
            <a:r>
              <a:rPr lang="pl-PL" sz="1600" dirty="0" err="1">
                <a:cs typeface="Times New Roman" panose="02020603050405020304" pitchFamily="18" charset="0"/>
              </a:rPr>
              <a:t>possible</a:t>
            </a:r>
            <a:r>
              <a:rPr lang="pl-PL" sz="1600" dirty="0">
                <a:cs typeface="Times New Roman" panose="02020603050405020304" pitchFamily="18" charset="0"/>
              </a:rPr>
              <a:t> online </a:t>
            </a:r>
            <a:r>
              <a:rPr lang="pl-PL" sz="1600" dirty="0" err="1">
                <a:cs typeface="Times New Roman" panose="02020603050405020304" pitchFamily="18" charset="0"/>
              </a:rPr>
              <a:t>education</a:t>
            </a:r>
            <a:r>
              <a:rPr lang="pl-PL" sz="1600" dirty="0">
                <a:cs typeface="Times New Roman" panose="02020603050405020304" pitchFamily="18" charset="0"/>
              </a:rPr>
              <a:t>/</a:t>
            </a:r>
            <a:r>
              <a:rPr lang="pl-PL" sz="1600" dirty="0" err="1">
                <a:cs typeface="Times New Roman" panose="02020603050405020304" pitchFamily="18" charset="0"/>
              </a:rPr>
              <a:t>self-isolation</a:t>
            </a:r>
            <a:r>
              <a:rPr lang="pl-PL" sz="1600" dirty="0">
                <a:cs typeface="Times New Roman" panose="02020603050405020304" pitchFamily="18" charset="0"/>
              </a:rPr>
              <a:t> </a:t>
            </a:r>
            <a:r>
              <a:rPr lang="pl-PL" sz="1600" dirty="0" err="1">
                <a:cs typeface="Times New Roman" panose="02020603050405020304" pitchFamily="18" charset="0"/>
              </a:rPr>
              <a:t>until</a:t>
            </a:r>
            <a:r>
              <a:rPr lang="pl-PL" sz="1600" dirty="0">
                <a:cs typeface="Times New Roman" panose="02020603050405020304" pitchFamily="18" charset="0"/>
              </a:rPr>
              <a:t> the </a:t>
            </a:r>
            <a:r>
              <a:rPr lang="pl-PL" sz="1600" dirty="0" err="1">
                <a:cs typeface="Times New Roman" panose="02020603050405020304" pitchFamily="18" charset="0"/>
              </a:rPr>
              <a:t>decision</a:t>
            </a:r>
            <a:r>
              <a:rPr lang="pl-PL" sz="1600" dirty="0">
                <a:cs typeface="Times New Roman" panose="02020603050405020304" pitchFamily="18" charset="0"/>
              </a:rPr>
              <a:t> of </a:t>
            </a:r>
            <a:r>
              <a:rPr lang="pl-PL" sz="1600" dirty="0" err="1">
                <a:cs typeface="Times New Roman" panose="02020603050405020304" pitchFamily="18" charset="0"/>
              </a:rPr>
              <a:t>Sanitary</a:t>
            </a:r>
            <a:r>
              <a:rPr lang="pl-PL" sz="1600" dirty="0">
                <a:cs typeface="Times New Roman" panose="02020603050405020304" pitchFamily="18" charset="0"/>
              </a:rPr>
              <a:t> Station </a:t>
            </a:r>
            <a:r>
              <a:rPr lang="pl-PL" sz="1600" dirty="0" err="1">
                <a:cs typeface="Times New Roman" panose="02020603050405020304" pitchFamily="18" charset="0"/>
              </a:rPr>
              <a:t>is</a:t>
            </a:r>
            <a:r>
              <a:rPr lang="pl-PL" sz="1600" dirty="0">
                <a:cs typeface="Times New Roman" panose="02020603050405020304" pitchFamily="18" charset="0"/>
              </a:rPr>
              <a:t> </a:t>
            </a:r>
            <a:r>
              <a:rPr lang="pl-PL" sz="1600" dirty="0" err="1">
                <a:cs typeface="Times New Roman" panose="02020603050405020304" pitchFamily="18" charset="0"/>
              </a:rPr>
              <a:t>issued</a:t>
            </a:r>
            <a:endParaRPr lang="pl-PL" sz="1600" dirty="0">
              <a:cs typeface="Times New Roman" panose="02020603050405020304" pitchFamily="18" charset="0"/>
            </a:endParaRPr>
          </a:p>
        </p:txBody>
      </p:sp>
      <p:sp>
        <p:nvSpPr>
          <p:cNvPr id="35" name="Strzałka w dół 34">
            <a:extLst>
              <a:ext uri="{FF2B5EF4-FFF2-40B4-BE49-F238E27FC236}">
                <a16:creationId xmlns:a16="http://schemas.microsoft.com/office/drawing/2014/main" id="{95536704-6D7B-9F48-AD77-6F12BD2E0D87}"/>
              </a:ext>
            </a:extLst>
          </p:cNvPr>
          <p:cNvSpPr/>
          <p:nvPr/>
        </p:nvSpPr>
        <p:spPr>
          <a:xfrm rot="10800000" flipV="1">
            <a:off x="10771920" y="5253512"/>
            <a:ext cx="378339" cy="4834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11429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</TotalTime>
  <Words>391</Words>
  <Application>Microsoft Office PowerPoint</Application>
  <PresentationFormat>Panoramiczny</PresentationFormat>
  <Paragraphs>43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Microsoft Office User</dc:creator>
  <cp:lastModifiedBy>Michał Dobrowolski</cp:lastModifiedBy>
  <cp:revision>78</cp:revision>
  <cp:lastPrinted>2020-10-15T10:02:45Z</cp:lastPrinted>
  <dcterms:created xsi:type="dcterms:W3CDTF">2020-10-12T17:12:56Z</dcterms:created>
  <dcterms:modified xsi:type="dcterms:W3CDTF">2020-10-20T05:44:50Z</dcterms:modified>
</cp:coreProperties>
</file>