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0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9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01A15-904C-6A44-980C-F3594E12CFBC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DD983-8D1A-194C-917F-D1778BAD9E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95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4E90E38-03FA-AE41-A97B-D76ED2F13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226B74B-338B-3A40-9223-4DFB3ECD7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252C902-6127-444F-9048-1728DC81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04A91E2-BEA1-D64A-B963-786D0AAE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2FBF13A-3572-A342-9E12-4A50DB83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3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8F3A90-EA3C-944F-A251-427B9571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8D65752-DC0F-0C4D-816E-DF55A44D7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968AEB5-1F45-3948-873E-A62C54AA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446472E-6C5E-294D-A1EA-8939A6B6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63B575-36FB-724B-B646-728A2260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96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C6E69922-F79A-E643-978A-B1AFAAAC0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392ADF4C-6FE4-8942-89EF-C668DF1B4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A0B41AB-D9FD-744A-849A-BE5B011D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78BE97-AB2E-8C40-B262-1080A40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FEDA140-4993-E348-A873-1A4DCB4C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44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EC139A-7601-E847-AD27-5D3B7B2D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FEA3659-A344-C849-B592-F13BA634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384E1AB-CDB2-1E47-BA0A-2274C3E8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097BFD8-3D57-4843-B6CB-4914BA30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BEC8C4E-D8DC-B64A-A7FA-CEB7D6FD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0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7D2E6F9-FD60-7946-9E15-67056B5A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2CA7E73-6035-334B-80A9-C41F05F68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658F343-0057-CD49-B523-8D5389F4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96C3905-7ED7-A446-A8C7-EA177818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398B91E-539E-504D-A7F0-ED9E1561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71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5627331-E408-6544-B928-491EAC46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B1CF4F1-6383-B04C-8041-F9B1E6E19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9F0CDA2-F6F7-B04D-A69D-49F11D3A2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1D736CD-8542-D448-9F74-1565578B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26E2AFAA-9CBB-474F-BD14-D27D9EF9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74391FC-22DD-794C-B9F3-DDB024B2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14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49F36E-F7E1-7240-A91A-E54D9FCA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3B2DAE8-6A89-F145-B448-81BBF862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CCD7877-3937-0F47-AD26-2C8BFB18D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8D2F42CE-9B32-CF40-A12D-8DC4228F5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0B84CE12-A089-AC4F-B439-E5B241FCE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67BEBD80-DA04-9541-861F-0573F3CFC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ED13B982-D4A4-084C-8BFA-BEF0B365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FFEBC78F-4B74-8B46-B6FC-3078A327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7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C7F2745-EAD7-B740-876B-000202D0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E1631AA7-AB36-9C4A-B7E7-6BEB5E4AC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CAD6184-8948-7E4F-8680-B023427B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A3FAEBE8-8DF0-BB4B-8360-C67F62BC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39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8E6D236E-41A0-1743-ACBC-BF8AADDC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00DC6E6A-2410-2C4D-A2D1-70A68E73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C782C47-1961-1F4D-B1B0-62D4266B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8902B5-D8BD-9046-AD04-980AB655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64A4618-2170-3D4A-807F-7D74C4E8F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5AC615F-B52F-8C4D-A4A2-825CB46DB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DAF56C4-F76D-5B45-8790-5293E627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943DC7E-6E0C-0140-A13A-DA298F3F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BD269D2-23C2-4C47-8EAE-ED8C0A05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3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3FED09-248A-DF41-A78F-52E88303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C5B3B976-F087-2E41-95F0-D06461D6A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ADDF4D5-1612-A744-B818-59AF320B4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3B03BA1-33DF-C543-AF96-94803772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DE377E4-3F0A-3549-B5AA-1EC4AF27F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0CA7ECA-A5FA-3541-8791-78B0391E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4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859754D3-02B6-8847-8D9D-B586EF78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6E5327DE-5886-E244-A828-4162F53F4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249AD93-02BC-3345-8A38-5896C5369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663B-3957-764E-BFC2-35A953454C57}" type="datetimeFigureOut">
              <a:rPr lang="pl-PL" smtClean="0"/>
              <a:pPr/>
              <a:t>16.10.2020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B8C4440-EB86-844B-A010-68DA461F6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ED5506C-D14F-7B4E-99FA-AA4734EC0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vid@umb.edu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95B94ADC-B047-4F4A-9C7D-6D4C02092D3B}"/>
              </a:ext>
            </a:extLst>
          </p:cNvPr>
          <p:cNvSpPr txBox="1"/>
          <p:nvPr/>
        </p:nvSpPr>
        <p:spPr>
          <a:xfrm>
            <a:off x="10840395" y="391772"/>
            <a:ext cx="1226260" cy="1569660"/>
          </a:xfrm>
          <a:prstGeom prst="rect">
            <a:avLst/>
          </a:prstGeom>
          <a:solidFill>
            <a:srgbClr val="FF0000">
              <a:alpha val="2392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# Student</a:t>
            </a:r>
            <a:r>
              <a:rPr lang="pl-PL" sz="1600" b="1" dirty="0"/>
              <a:t>/</a:t>
            </a:r>
          </a:p>
          <a:p>
            <a:pPr algn="ctr"/>
            <a:r>
              <a:rPr lang="pl-PL" sz="1600" b="1" dirty="0" smtClean="0"/>
              <a:t>Pracownik, gdy uzyskuje </a:t>
            </a:r>
            <a:r>
              <a:rPr lang="pl-PL" sz="1600" b="1" dirty="0"/>
              <a:t>dodatni wynik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BDF27DC2-8A77-024C-8109-E422C6B9FF79}"/>
              </a:ext>
            </a:extLst>
          </p:cNvPr>
          <p:cNvSpPr txBox="1"/>
          <p:nvPr/>
        </p:nvSpPr>
        <p:spPr>
          <a:xfrm>
            <a:off x="17101" y="70738"/>
            <a:ext cx="232829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600" b="1" dirty="0" smtClean="0">
                <a:cs typeface="Times New Roman" panose="02020603050405020304" pitchFamily="18" charset="0"/>
              </a:rPr>
              <a:t># Student/Pracownik</a:t>
            </a:r>
            <a:endParaRPr lang="pl-PL" sz="1600" b="1" dirty="0">
              <a:cs typeface="Times New Roman" panose="02020603050405020304" pitchFamily="18" charset="0"/>
            </a:endParaRPr>
          </a:p>
          <a:p>
            <a:pPr algn="ctr"/>
            <a:r>
              <a:rPr lang="pl-PL" sz="1600" dirty="0">
                <a:cs typeface="Times New Roman" panose="02020603050405020304" pitchFamily="18" charset="0"/>
              </a:rPr>
              <a:t> z objawami: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temp.&gt; </a:t>
            </a:r>
            <a:r>
              <a:rPr lang="pl-PL" sz="1600" dirty="0" smtClean="0">
                <a:cs typeface="Times New Roman" panose="02020603050405020304" pitchFamily="18" charset="0"/>
              </a:rPr>
              <a:t>37,5  ̊C</a:t>
            </a:r>
            <a:r>
              <a:rPr lang="pl-PL" sz="1600" dirty="0"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duszność,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kaszel,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zaburzenia </a:t>
            </a:r>
            <a:r>
              <a:rPr lang="pl-PL" sz="1600" dirty="0" smtClean="0">
                <a:cs typeface="Times New Roman" panose="02020603050405020304" pitchFamily="18" charset="0"/>
              </a:rPr>
              <a:t>węchu/smaku</a:t>
            </a:r>
            <a:endParaRPr lang="pl-PL" sz="1600" dirty="0">
              <a:cs typeface="Times New Roman" panose="02020603050405020304" pitchFamily="18" charset="0"/>
            </a:endParaRPr>
          </a:p>
          <a:p>
            <a:r>
              <a:rPr lang="pl-PL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pozostaje </a:t>
            </a:r>
            <a:r>
              <a:rPr lang="pl-PL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w domu </a:t>
            </a:r>
            <a:r>
              <a:rPr lang="pl-PL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!</a:t>
            </a:r>
          </a:p>
          <a:p>
            <a:endParaRPr lang="pl-PL" sz="1600" b="1" dirty="0" smtClean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8B21CFA4-87FA-3642-83F7-3017B9F18026}"/>
              </a:ext>
            </a:extLst>
          </p:cNvPr>
          <p:cNvSpPr txBox="1"/>
          <p:nvPr/>
        </p:nvSpPr>
        <p:spPr>
          <a:xfrm>
            <a:off x="4758112" y="627600"/>
            <a:ext cx="177378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Lekarz </a:t>
            </a:r>
            <a:r>
              <a:rPr lang="pl-PL" sz="1600" b="1" dirty="0" smtClean="0"/>
              <a:t>rodzinny</a:t>
            </a:r>
          </a:p>
          <a:p>
            <a:pPr algn="ctr"/>
            <a:r>
              <a:rPr lang="pl-PL" sz="1600" dirty="0" smtClean="0"/>
              <a:t>wystawia </a:t>
            </a:r>
            <a:r>
              <a:rPr lang="pl-PL" sz="1600" dirty="0"/>
              <a:t>e-skierowanie na test SARS-Cov2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C468AAE-8517-D74B-A190-B714D4826750}"/>
              </a:ext>
            </a:extLst>
          </p:cNvPr>
          <p:cNvSpPr txBox="1"/>
          <p:nvPr/>
        </p:nvSpPr>
        <p:spPr>
          <a:xfrm>
            <a:off x="8044543" y="2304248"/>
            <a:ext cx="4022112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4:</a:t>
            </a:r>
          </a:p>
          <a:p>
            <a:pPr algn="ctr"/>
            <a:r>
              <a:rPr lang="pl-PL" sz="1600" b="1" dirty="0"/>
              <a:t>JAK NAJSZYBCIEJ!</a:t>
            </a:r>
          </a:p>
          <a:p>
            <a:pPr algn="ctr"/>
            <a:r>
              <a:rPr lang="pl-PL" sz="1600" b="1" dirty="0" smtClean="0"/>
              <a:t># Student/Pracownik </a:t>
            </a:r>
            <a:r>
              <a:rPr lang="pl-PL" sz="1600" b="1" dirty="0"/>
              <a:t>COVID+</a:t>
            </a:r>
          </a:p>
          <a:p>
            <a:pPr algn="ctr"/>
            <a:r>
              <a:rPr lang="pl-PL" sz="1600" dirty="0"/>
              <a:t>wypełnia </a:t>
            </a:r>
            <a:r>
              <a:rPr lang="pl-PL" sz="1600" dirty="0" smtClean="0"/>
              <a:t>Ankietę nr 1: </a:t>
            </a:r>
            <a:r>
              <a:rPr lang="pl-PL" sz="1600" u="sng" dirty="0"/>
              <a:t>link do Ankiety </a:t>
            </a:r>
            <a:r>
              <a:rPr lang="pl-PL" sz="1600" u="sng" dirty="0" smtClean="0"/>
              <a:t>nr 1</a:t>
            </a:r>
            <a:r>
              <a:rPr lang="pl-PL" sz="1600" dirty="0" smtClean="0"/>
              <a:t> </a:t>
            </a:r>
            <a:r>
              <a:rPr lang="pl-PL" sz="1600" dirty="0"/>
              <a:t>i przesyła na adres: </a:t>
            </a:r>
            <a:r>
              <a:rPr lang="pl-PL" sz="1600" dirty="0">
                <a:hlinkClick r:id="rId2"/>
              </a:rPr>
              <a:t>covid@umb.edu.pl</a:t>
            </a:r>
            <a:endParaRPr lang="pl-PL" sz="16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E62F2977-0C82-1C44-89C9-CF667A528E7F}"/>
              </a:ext>
            </a:extLst>
          </p:cNvPr>
          <p:cNvSpPr txBox="1"/>
          <p:nvPr/>
        </p:nvSpPr>
        <p:spPr>
          <a:xfrm>
            <a:off x="21951" y="2745171"/>
            <a:ext cx="7750449" cy="27084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</a:t>
            </a:r>
            <a:r>
              <a:rPr lang="pl-PL" sz="1600" b="1" dirty="0" smtClean="0">
                <a:solidFill>
                  <a:srgbClr val="C00000"/>
                </a:solidFill>
              </a:rPr>
              <a:t>2:</a:t>
            </a:r>
          </a:p>
          <a:p>
            <a:r>
              <a:rPr lang="pl-PL" sz="1400" b="1" dirty="0" smtClean="0"/>
              <a:t># Student informuje:</a:t>
            </a:r>
            <a:endParaRPr lang="pl-PL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Lekarskiego z Odziałem Stomatologii i Oddziałem Nauczania w Języku </a:t>
            </a:r>
            <a:r>
              <a:rPr lang="pl-PL" sz="1400" dirty="0" smtClean="0"/>
              <a:t>Angielskim, tel</a:t>
            </a:r>
            <a:r>
              <a:rPr lang="pl-PL" sz="1400" dirty="0"/>
              <a:t>. 85 748-54-80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Dziekanat </a:t>
            </a:r>
            <a:r>
              <a:rPr lang="pl-PL" sz="1400" dirty="0"/>
              <a:t>Wydziału Lekarskiego z Odziałem Stomatologii i Oddziałem Nauczania w Języku </a:t>
            </a:r>
            <a:r>
              <a:rPr lang="pl-PL" sz="1400" dirty="0" smtClean="0"/>
              <a:t>Angielskim English </a:t>
            </a:r>
            <a:r>
              <a:rPr lang="pl-PL" sz="1400" dirty="0" err="1" smtClean="0"/>
              <a:t>Division</a:t>
            </a:r>
            <a:r>
              <a:rPr lang="pl-PL" sz="1400" dirty="0" smtClean="0"/>
              <a:t>, tel</a:t>
            </a:r>
            <a:r>
              <a:rPr lang="pl-PL" sz="1400" dirty="0"/>
              <a:t>. 85 686-52-23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Farmaceutycznego z Oddziałem Medycyny </a:t>
            </a:r>
            <a:r>
              <a:rPr lang="pl-PL" sz="1400" dirty="0" smtClean="0"/>
              <a:t>Laboratoryjnej</a:t>
            </a:r>
            <a:r>
              <a:rPr lang="pl-PL" sz="1400" dirty="0"/>
              <a:t>,</a:t>
            </a:r>
            <a:r>
              <a:rPr lang="pl-PL" sz="1400" dirty="0" smtClean="0"/>
              <a:t> tel. </a:t>
            </a:r>
            <a:r>
              <a:rPr lang="pl-PL" sz="1400" dirty="0"/>
              <a:t>85 748-54-32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Nauk o </a:t>
            </a:r>
            <a:r>
              <a:rPr lang="pl-PL" sz="1400" dirty="0" smtClean="0"/>
              <a:t>Zdrowiu, </a:t>
            </a:r>
            <a:r>
              <a:rPr lang="pl-PL" sz="1400" dirty="0"/>
              <a:t>tel. 85 </a:t>
            </a:r>
            <a:r>
              <a:rPr lang="pl-PL" sz="1400" dirty="0" smtClean="0"/>
              <a:t>686-50-02</a:t>
            </a:r>
            <a:endParaRPr lang="pl-PL" sz="1400" dirty="0"/>
          </a:p>
          <a:p>
            <a:r>
              <a:rPr lang="pl-PL" sz="1400" b="1" dirty="0" smtClean="0"/>
              <a:t>Pracownik informuje:</a:t>
            </a:r>
            <a:endParaRPr lang="pl-PL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Biuro Kanclerza, tel</a:t>
            </a:r>
            <a:r>
              <a:rPr lang="pl-PL" sz="1400" dirty="0"/>
              <a:t>. 85 </a:t>
            </a:r>
            <a:r>
              <a:rPr lang="pl-PL" sz="1400" dirty="0" smtClean="0"/>
              <a:t>748-54-14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Dział Spraw Pracowniczych, tel. 85 686-52-34 </a:t>
            </a:r>
            <a:endParaRPr lang="pl-PL" sz="1400" dirty="0"/>
          </a:p>
          <a:p>
            <a:r>
              <a:rPr lang="pl-PL" sz="1400" b="1" dirty="0" smtClean="0"/>
              <a:t>email</a:t>
            </a:r>
            <a:r>
              <a:rPr lang="pl-PL" sz="1400" b="1" dirty="0"/>
              <a:t>: </a:t>
            </a:r>
            <a:r>
              <a:rPr lang="pl-PL" sz="1400" dirty="0">
                <a:hlinkClick r:id="rId2"/>
              </a:rPr>
              <a:t>covid@umb.edu.pl</a:t>
            </a:r>
            <a:r>
              <a:rPr lang="pl-PL" sz="1400" dirty="0"/>
              <a:t> 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13246E2B-E1C5-C341-BBA6-CAA0478CB371}"/>
              </a:ext>
            </a:extLst>
          </p:cNvPr>
          <p:cNvSpPr txBox="1"/>
          <p:nvPr/>
        </p:nvSpPr>
        <p:spPr>
          <a:xfrm>
            <a:off x="2491729" y="270345"/>
            <a:ext cx="2096916" cy="20928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1:</a:t>
            </a:r>
            <a:r>
              <a:rPr lang="pl-PL" sz="1600" b="1" dirty="0"/>
              <a:t> </a:t>
            </a:r>
            <a:endParaRPr lang="pl-PL" sz="1600" b="1" dirty="0" smtClean="0"/>
          </a:p>
          <a:p>
            <a:r>
              <a:rPr lang="pl-PL" sz="1600" b="1" dirty="0" smtClean="0"/>
              <a:t># Student/Pracownik</a:t>
            </a:r>
            <a:r>
              <a:rPr lang="pl-PL" sz="1600" dirty="0" smtClean="0"/>
              <a:t> </a:t>
            </a:r>
            <a:r>
              <a:rPr lang="pl-PL" sz="1600" dirty="0"/>
              <a:t>dzwoni do swojego lekarza POZ lub lekarza akademickiego:</a:t>
            </a:r>
          </a:p>
          <a:p>
            <a:pPr algn="ctr"/>
            <a:r>
              <a:rPr lang="pl-PL" sz="1600" dirty="0"/>
              <a:t>85 745-06-73</a:t>
            </a:r>
          </a:p>
          <a:p>
            <a:pPr algn="ctr"/>
            <a:r>
              <a:rPr lang="pl-PL" sz="1600" dirty="0"/>
              <a:t>85 744-09-50</a:t>
            </a:r>
          </a:p>
          <a:p>
            <a:pPr algn="ctr"/>
            <a:r>
              <a:rPr lang="pl-PL" sz="1600" dirty="0"/>
              <a:t>85 679-34-34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xmlns="" id="{A508B59E-4E6E-4743-B003-2AB24DB767B7}"/>
              </a:ext>
            </a:extLst>
          </p:cNvPr>
          <p:cNvSpPr txBox="1"/>
          <p:nvPr/>
        </p:nvSpPr>
        <p:spPr>
          <a:xfrm>
            <a:off x="6585402" y="296523"/>
            <a:ext cx="4186518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3:</a:t>
            </a:r>
          </a:p>
          <a:p>
            <a:pPr algn="ctr"/>
            <a:r>
              <a:rPr lang="pl-PL" sz="1600" b="1" dirty="0" smtClean="0"/>
              <a:t># Student/Pracownik </a:t>
            </a:r>
            <a:r>
              <a:rPr lang="pl-PL" sz="1600" dirty="0"/>
              <a:t>dzwoni (7.00-11.00) na </a:t>
            </a:r>
            <a:r>
              <a:rPr lang="pl-PL" sz="1600" dirty="0" smtClean="0"/>
              <a:t>tel</a:t>
            </a:r>
            <a:r>
              <a:rPr lang="pl-PL" sz="1600" dirty="0"/>
              <a:t>. 85 831-80-18 lub 535-037-097 i umawia wymaz w </a:t>
            </a:r>
            <a:r>
              <a:rPr lang="pl-PL" sz="1600" b="1" dirty="0"/>
              <a:t>mobilnym punkcie pobrań USK*</a:t>
            </a:r>
          </a:p>
          <a:p>
            <a:pPr algn="ctr"/>
            <a:r>
              <a:rPr lang="pl-PL" sz="1600" b="1" dirty="0" smtClean="0">
                <a:solidFill>
                  <a:srgbClr val="C00000"/>
                </a:solidFill>
              </a:rPr>
              <a:t>podając, że </a:t>
            </a:r>
            <a:r>
              <a:rPr lang="pl-PL" sz="1600" b="1" dirty="0">
                <a:solidFill>
                  <a:srgbClr val="C00000"/>
                </a:solidFill>
              </a:rPr>
              <a:t>jest </a:t>
            </a:r>
            <a:r>
              <a:rPr lang="pl-PL" sz="1600" b="1" dirty="0" smtClean="0">
                <a:solidFill>
                  <a:srgbClr val="C00000"/>
                </a:solidFill>
              </a:rPr>
              <a:t># studentem</a:t>
            </a:r>
            <a:r>
              <a:rPr lang="pl-PL" sz="1600" b="1" dirty="0">
                <a:solidFill>
                  <a:srgbClr val="C00000"/>
                </a:solidFill>
              </a:rPr>
              <a:t>/ pracownikiem UMB</a:t>
            </a:r>
          </a:p>
          <a:p>
            <a:pPr algn="ctr"/>
            <a:r>
              <a:rPr lang="pl-PL" sz="1600" b="1" dirty="0"/>
              <a:t>i JAK NAJSZYBCIEJ zgłasza się do </a:t>
            </a:r>
            <a:r>
              <a:rPr lang="pl-PL" sz="1600" b="1" dirty="0" smtClean="0"/>
              <a:t>punktu </a:t>
            </a:r>
            <a:r>
              <a:rPr lang="pl-PL" sz="1600" b="1" dirty="0"/>
              <a:t>pobrań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581960C1-107C-6541-8E3A-C9DA999B9194}"/>
              </a:ext>
            </a:extLst>
          </p:cNvPr>
          <p:cNvSpPr txBox="1"/>
          <p:nvPr/>
        </p:nvSpPr>
        <p:spPr>
          <a:xfrm>
            <a:off x="26546" y="5941706"/>
            <a:ext cx="527479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*Mobilne Punkty Wymazowe</a:t>
            </a:r>
            <a:r>
              <a:rPr lang="pl-PL" sz="1200" b="1" dirty="0" smtClean="0"/>
              <a:t>:</a:t>
            </a:r>
            <a:endParaRPr lang="pl-PL" sz="1200" b="1" dirty="0"/>
          </a:p>
          <a:p>
            <a:r>
              <a:rPr lang="pl-PL" sz="1200" dirty="0" smtClean="0"/>
              <a:t>1/w </a:t>
            </a:r>
            <a:r>
              <a:rPr lang="pl-PL" sz="1200" dirty="0"/>
              <a:t>USK przy podjeździe dla karetek przy SOR Ginekologiczno-Położniczym</a:t>
            </a:r>
          </a:p>
          <a:p>
            <a:r>
              <a:rPr lang="pl-PL" sz="1200" dirty="0"/>
              <a:t>2/ przy ul. Waszyngtona obok Poradni Specjalistycznych, blok M</a:t>
            </a:r>
          </a:p>
          <a:p>
            <a:r>
              <a:rPr lang="pl-PL" sz="1200" dirty="0" smtClean="0"/>
              <a:t>3/w </a:t>
            </a:r>
            <a:r>
              <a:rPr lang="pl-PL" sz="1200" dirty="0"/>
              <a:t>Szpitalu Zakaźnym, ul. Żurawia 14, przy podjeździe do Izby Przyjęć, budynek C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26546" y="5662674"/>
            <a:ext cx="2615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# Student dotyczy także </a:t>
            </a:r>
            <a:r>
              <a:rPr lang="pl-PL" sz="1200" b="1" dirty="0" smtClean="0">
                <a:cs typeface="Times New Roman" pitchFamily="18" charset="0"/>
              </a:rPr>
              <a:t>doktorantów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10" name="Wygięta strzałka 9"/>
          <p:cNvSpPr/>
          <p:nvPr/>
        </p:nvSpPr>
        <p:spPr>
          <a:xfrm rot="5400000">
            <a:off x="2178466" y="2318155"/>
            <a:ext cx="802896" cy="93617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xmlns="" id="{FC468AAE-8517-D74B-A190-B714D4826750}"/>
              </a:ext>
            </a:extLst>
          </p:cNvPr>
          <p:cNvSpPr txBox="1"/>
          <p:nvPr/>
        </p:nvSpPr>
        <p:spPr>
          <a:xfrm>
            <a:off x="8044543" y="3749924"/>
            <a:ext cx="4022112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Krok </a:t>
            </a:r>
            <a:r>
              <a:rPr lang="pl-PL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5:</a:t>
            </a:r>
            <a:endParaRPr lang="pl-PL" sz="16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/>
            <a:r>
              <a:rPr lang="pl-PL" sz="1600" dirty="0" smtClean="0">
                <a:cs typeface="Times New Roman" panose="02020603050405020304" pitchFamily="18" charset="0"/>
              </a:rPr>
              <a:t>Osoby z listy kontaktów z Ankiety nr 1 zostaną zobowiązane przez upoważnionego pracownika UMB do wypełnienia Ankiety nr 2: </a:t>
            </a:r>
            <a:r>
              <a:rPr lang="pl-PL" sz="1600" u="sng" dirty="0" smtClean="0">
                <a:cs typeface="Times New Roman" panose="02020603050405020304" pitchFamily="18" charset="0"/>
              </a:rPr>
              <a:t>link </a:t>
            </a:r>
            <a:r>
              <a:rPr lang="pl-PL" sz="1600" u="sng" dirty="0">
                <a:cs typeface="Times New Roman" panose="02020603050405020304" pitchFamily="18" charset="0"/>
              </a:rPr>
              <a:t>do </a:t>
            </a:r>
            <a:r>
              <a:rPr lang="pl-PL" sz="1600" u="sng" dirty="0" smtClean="0">
                <a:cs typeface="Times New Roman" panose="02020603050405020304" pitchFamily="18" charset="0"/>
              </a:rPr>
              <a:t>Ankiety nr 2</a:t>
            </a:r>
            <a:r>
              <a:rPr lang="pl-PL" sz="1600" dirty="0" smtClean="0">
                <a:cs typeface="Times New Roman" panose="02020603050405020304" pitchFamily="18" charset="0"/>
              </a:rPr>
              <a:t> </a:t>
            </a:r>
            <a:r>
              <a:rPr lang="pl-PL" sz="1600" dirty="0">
                <a:cs typeface="Times New Roman" panose="02020603050405020304" pitchFamily="18" charset="0"/>
              </a:rPr>
              <a:t>i </a:t>
            </a:r>
            <a:r>
              <a:rPr lang="pl-PL" sz="1600" dirty="0" smtClean="0">
                <a:cs typeface="Times New Roman" panose="02020603050405020304" pitchFamily="18" charset="0"/>
              </a:rPr>
              <a:t>przesłania jej </a:t>
            </a:r>
            <a:r>
              <a:rPr lang="pl-PL" sz="1600" dirty="0">
                <a:cs typeface="Times New Roman" panose="02020603050405020304" pitchFamily="18" charset="0"/>
              </a:rPr>
              <a:t>na adres: </a:t>
            </a:r>
            <a:r>
              <a:rPr lang="pl-PL" sz="1600" dirty="0" smtClean="0">
                <a:cs typeface="Times New Roman" panose="02020603050405020304" pitchFamily="18" charset="0"/>
                <a:hlinkClick r:id="rId2"/>
              </a:rPr>
              <a:t>covid@umb.edu.pl</a:t>
            </a:r>
            <a:r>
              <a:rPr lang="pl-PL" sz="1600" dirty="0" smtClean="0">
                <a:cs typeface="Times New Roman" panose="02020603050405020304" pitchFamily="18" charset="0"/>
              </a:rPr>
              <a:t> </a:t>
            </a:r>
            <a:endParaRPr lang="pl-PL" sz="1600" dirty="0">
              <a:cs typeface="Times New Roman" panose="02020603050405020304" pitchFamily="18" charset="0"/>
            </a:endParaRPr>
          </a:p>
        </p:txBody>
      </p:sp>
      <p:sp>
        <p:nvSpPr>
          <p:cNvPr id="22" name="Strzałka w dół 21">
            <a:extLst>
              <a:ext uri="{FF2B5EF4-FFF2-40B4-BE49-F238E27FC236}">
                <a16:creationId xmlns:a16="http://schemas.microsoft.com/office/drawing/2014/main" xmlns="" id="{95536704-6D7B-9F48-AD77-6F12BD2E0D87}"/>
              </a:ext>
            </a:extLst>
          </p:cNvPr>
          <p:cNvSpPr/>
          <p:nvPr/>
        </p:nvSpPr>
        <p:spPr>
          <a:xfrm rot="10800000" flipV="1">
            <a:off x="10787031" y="3577790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dół 30">
            <a:extLst>
              <a:ext uri="{FF2B5EF4-FFF2-40B4-BE49-F238E27FC236}">
                <a16:creationId xmlns:a16="http://schemas.microsoft.com/office/drawing/2014/main" xmlns="" id="{95536704-6D7B-9F48-AD77-6F12BD2E0D87}"/>
              </a:ext>
            </a:extLst>
          </p:cNvPr>
          <p:cNvSpPr/>
          <p:nvPr/>
        </p:nvSpPr>
        <p:spPr>
          <a:xfrm rot="5400000" flipV="1">
            <a:off x="10560785" y="1370456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dół 31">
            <a:extLst>
              <a:ext uri="{FF2B5EF4-FFF2-40B4-BE49-F238E27FC236}">
                <a16:creationId xmlns:a16="http://schemas.microsoft.com/office/drawing/2014/main" xmlns="" id="{95536704-6D7B-9F48-AD77-6F12BD2E0D87}"/>
              </a:ext>
            </a:extLst>
          </p:cNvPr>
          <p:cNvSpPr/>
          <p:nvPr/>
        </p:nvSpPr>
        <p:spPr>
          <a:xfrm rot="5400000" flipV="1">
            <a:off x="4434193" y="1388569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444" y="1404915"/>
            <a:ext cx="499915" cy="414564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140" y="1435291"/>
            <a:ext cx="499915" cy="414564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683702" y="2011822"/>
            <a:ext cx="591001" cy="414564"/>
          </a:xfrm>
          <a:prstGeom prst="rect">
            <a:avLst/>
          </a:prstGeom>
        </p:spPr>
      </p:pic>
      <p:sp>
        <p:nvSpPr>
          <p:cNvPr id="34" name="pole tekstowe 33">
            <a:extLst>
              <a:ext uri="{FF2B5EF4-FFF2-40B4-BE49-F238E27FC236}">
                <a16:creationId xmlns:a16="http://schemas.microsoft.com/office/drawing/2014/main" xmlns="" id="{FC468AAE-8517-D74B-A190-B714D4826750}"/>
              </a:ext>
            </a:extLst>
          </p:cNvPr>
          <p:cNvSpPr txBox="1"/>
          <p:nvPr/>
        </p:nvSpPr>
        <p:spPr>
          <a:xfrm>
            <a:off x="8044543" y="5662674"/>
            <a:ext cx="4022112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cs typeface="Times New Roman" panose="02020603050405020304" pitchFamily="18" charset="0"/>
              </a:rPr>
              <a:t>Informacja </a:t>
            </a:r>
            <a:r>
              <a:rPr lang="pl-PL" sz="1600" dirty="0">
                <a:cs typeface="Times New Roman" panose="02020603050405020304" pitchFamily="18" charset="0"/>
              </a:rPr>
              <a:t>o ewentualnym zdalnym </a:t>
            </a:r>
            <a:r>
              <a:rPr lang="pl-PL" sz="1600" dirty="0" smtClean="0">
                <a:cs typeface="Times New Roman" panose="02020603050405020304" pitchFamily="18" charset="0"/>
              </a:rPr>
              <a:t>kształceniu/samoizolacji </a:t>
            </a:r>
            <a:r>
              <a:rPr lang="pl-PL" sz="1600" dirty="0">
                <a:cs typeface="Times New Roman" panose="02020603050405020304" pitchFamily="18" charset="0"/>
              </a:rPr>
              <a:t>do czasu wydania decyzji przez Sanepid</a:t>
            </a:r>
          </a:p>
        </p:txBody>
      </p:sp>
      <p:sp>
        <p:nvSpPr>
          <p:cNvPr id="35" name="Strzałka w dół 34">
            <a:extLst>
              <a:ext uri="{FF2B5EF4-FFF2-40B4-BE49-F238E27FC236}">
                <a16:creationId xmlns:a16="http://schemas.microsoft.com/office/drawing/2014/main" xmlns="" id="{95536704-6D7B-9F48-AD77-6F12BD2E0D87}"/>
              </a:ext>
            </a:extLst>
          </p:cNvPr>
          <p:cNvSpPr/>
          <p:nvPr/>
        </p:nvSpPr>
        <p:spPr>
          <a:xfrm rot="10800000" flipV="1">
            <a:off x="10771920" y="5253512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14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307</Words>
  <Application>Microsoft Office PowerPoint</Application>
  <PresentationFormat>Panoramiczny</PresentationFormat>
  <Paragraphs>43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Ewa Krysztopik</cp:lastModifiedBy>
  <cp:revision>75</cp:revision>
  <cp:lastPrinted>2020-10-15T10:02:45Z</cp:lastPrinted>
  <dcterms:created xsi:type="dcterms:W3CDTF">2020-10-12T17:12:56Z</dcterms:created>
  <dcterms:modified xsi:type="dcterms:W3CDTF">2020-10-16T07:22:08Z</dcterms:modified>
</cp:coreProperties>
</file>